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0.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7" r:id="rId10"/>
    <p:sldMasterId id="2147483756" r:id="rId11"/>
  </p:sldMasterIdLst>
  <p:notesMasterIdLst>
    <p:notesMasterId r:id="rId49"/>
  </p:notesMasterIdLst>
  <p:sldIdLst>
    <p:sldId id="258" r:id="rId12"/>
    <p:sldId id="259" r:id="rId13"/>
    <p:sldId id="665" r:id="rId14"/>
    <p:sldId id="666" r:id="rId15"/>
    <p:sldId id="566" r:id="rId16"/>
    <p:sldId id="667" r:id="rId17"/>
    <p:sldId id="649" r:id="rId18"/>
    <p:sldId id="650" r:id="rId19"/>
    <p:sldId id="601" r:id="rId20"/>
    <p:sldId id="668" r:id="rId21"/>
    <p:sldId id="654" r:id="rId22"/>
    <p:sldId id="670" r:id="rId23"/>
    <p:sldId id="664" r:id="rId24"/>
    <p:sldId id="656" r:id="rId25"/>
    <p:sldId id="671" r:id="rId26"/>
    <p:sldId id="675" r:id="rId27"/>
    <p:sldId id="657" r:id="rId28"/>
    <p:sldId id="663" r:id="rId29"/>
    <p:sldId id="669" r:id="rId30"/>
    <p:sldId id="658" r:id="rId31"/>
    <p:sldId id="651" r:id="rId32"/>
    <p:sldId id="673" r:id="rId33"/>
    <p:sldId id="659" r:id="rId34"/>
    <p:sldId id="660" r:id="rId35"/>
    <p:sldId id="661" r:id="rId36"/>
    <p:sldId id="674" r:id="rId37"/>
    <p:sldId id="672" r:id="rId38"/>
    <p:sldId id="599" r:id="rId39"/>
    <p:sldId id="565" r:id="rId40"/>
    <p:sldId id="583" r:id="rId41"/>
    <p:sldId id="585" r:id="rId42"/>
    <p:sldId id="587" r:id="rId43"/>
    <p:sldId id="652" r:id="rId44"/>
    <p:sldId id="644" r:id="rId45"/>
    <p:sldId id="645" r:id="rId46"/>
    <p:sldId id="646" r:id="rId47"/>
    <p:sldId id="647" r:id="rId48"/>
  </p:sldIdLst>
  <p:sldSz cx="9144000" cy="6858000" type="screen4x3"/>
  <p:notesSz cx="7010400" cy="9296400"/>
  <p:embeddedFontLst>
    <p:embeddedFont>
      <p:font typeface="SJSU Spartan Bold" panose="02000000000000000000" charset="0"/>
      <p:regular r:id="rId50"/>
    </p:embeddedFont>
    <p:embeddedFont>
      <p:font typeface="Calibri" panose="020F0502020204030204" pitchFamily="34" charset="0"/>
      <p:regular r:id="rId51"/>
      <p:bold r:id="rId52"/>
      <p:italic r:id="rId53"/>
      <p:boldItalic r:id="rId54"/>
    </p:embeddedFont>
    <p:embeddedFont>
      <p:font typeface="SJSU Spartan Regular" panose="02000000000000000000" charset="0"/>
      <p:regular r:id="rId55"/>
    </p:embeddedFont>
    <p:embeddedFont>
      <p:font typeface="Helvetica Neue" panose="020B0604020202020204"/>
      <p:regular r:id="rId56"/>
      <p:bold r:id="rId57"/>
      <p:italic r:id="rId58"/>
      <p:boldItalic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665"/>
            <p14:sldId id="666"/>
            <p14:sldId id="566"/>
            <p14:sldId id="667"/>
            <p14:sldId id="649"/>
            <p14:sldId id="650"/>
            <p14:sldId id="601"/>
            <p14:sldId id="668"/>
            <p14:sldId id="654"/>
            <p14:sldId id="670"/>
            <p14:sldId id="664"/>
            <p14:sldId id="656"/>
            <p14:sldId id="671"/>
            <p14:sldId id="675"/>
            <p14:sldId id="657"/>
            <p14:sldId id="663"/>
            <p14:sldId id="669"/>
            <p14:sldId id="658"/>
            <p14:sldId id="651"/>
            <p14:sldId id="673"/>
            <p14:sldId id="659"/>
            <p14:sldId id="660"/>
            <p14:sldId id="661"/>
            <p14:sldId id="674"/>
            <p14:sldId id="672"/>
            <p14:sldId id="599"/>
            <p14:sldId id="565"/>
            <p14:sldId id="583"/>
            <p14:sldId id="585"/>
            <p14:sldId id="587"/>
            <p14:sldId id="652"/>
            <p14:sldId id="644"/>
            <p14:sldId id="645"/>
            <p14:sldId id="646"/>
            <p14:sldId id="647"/>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8" d="100"/>
          <a:sy n="68" d="100"/>
        </p:scale>
        <p:origin x="-1808" y="-6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79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font" Target="fonts/font7.fntdata"/><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10.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9000832"/>
        <c:axId val="178418752"/>
      </c:barChart>
      <c:catAx>
        <c:axId val="179000832"/>
        <c:scaling>
          <c:orientation val="minMax"/>
        </c:scaling>
        <c:delete val="1"/>
        <c:axPos val="b"/>
        <c:numFmt formatCode="General" sourceLinked="1"/>
        <c:majorTickMark val="none"/>
        <c:minorTickMark val="none"/>
        <c:tickLblPos val="nextTo"/>
        <c:crossAx val="178418752"/>
        <c:crosses val="autoZero"/>
        <c:auto val="1"/>
        <c:lblAlgn val="ctr"/>
        <c:lblOffset val="100"/>
        <c:noMultiLvlLbl val="0"/>
      </c:catAx>
      <c:valAx>
        <c:axId val="178418752"/>
        <c:scaling>
          <c:orientation val="minMax"/>
          <c:max val="1"/>
          <c:min val="0"/>
        </c:scaling>
        <c:delete val="1"/>
        <c:axPos val="l"/>
        <c:numFmt formatCode="General" sourceLinked="1"/>
        <c:majorTickMark val="none"/>
        <c:minorTickMark val="none"/>
        <c:tickLblPos val="nextTo"/>
        <c:crossAx val="17900083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9964416"/>
        <c:axId val="178421056"/>
      </c:barChart>
      <c:catAx>
        <c:axId val="179964416"/>
        <c:scaling>
          <c:orientation val="minMax"/>
        </c:scaling>
        <c:delete val="1"/>
        <c:axPos val="b"/>
        <c:numFmt formatCode="General" sourceLinked="1"/>
        <c:majorTickMark val="none"/>
        <c:minorTickMark val="none"/>
        <c:tickLblPos val="nextTo"/>
        <c:crossAx val="178421056"/>
        <c:crosses val="autoZero"/>
        <c:auto val="1"/>
        <c:lblAlgn val="ctr"/>
        <c:lblOffset val="100"/>
        <c:noMultiLvlLbl val="0"/>
      </c:catAx>
      <c:valAx>
        <c:axId val="178421056"/>
        <c:scaling>
          <c:orientation val="minMax"/>
          <c:max val="1"/>
          <c:min val="0"/>
        </c:scaling>
        <c:delete val="1"/>
        <c:axPos val="l"/>
        <c:numFmt formatCode="General" sourceLinked="1"/>
        <c:majorTickMark val="none"/>
        <c:minorTickMark val="none"/>
        <c:tickLblPos val="nextTo"/>
        <c:crossAx val="179964416"/>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79619840"/>
        <c:axId val="179889280"/>
      </c:lineChart>
      <c:catAx>
        <c:axId val="1796198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79889280"/>
        <c:crossesAt val="0"/>
        <c:auto val="1"/>
        <c:lblAlgn val="ctr"/>
        <c:lblOffset val="100"/>
        <c:noMultiLvlLbl val="0"/>
      </c:catAx>
      <c:valAx>
        <c:axId val="179889280"/>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796198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78999808"/>
        <c:axId val="178417024"/>
      </c:barChart>
      <c:catAx>
        <c:axId val="178999808"/>
        <c:scaling>
          <c:orientation val="minMax"/>
        </c:scaling>
        <c:delete val="1"/>
        <c:axPos val="b"/>
        <c:numFmt formatCode="General" sourceLinked="1"/>
        <c:majorTickMark val="none"/>
        <c:minorTickMark val="none"/>
        <c:tickLblPos val="nextTo"/>
        <c:crossAx val="178417024"/>
        <c:crosses val="autoZero"/>
        <c:auto val="1"/>
        <c:lblAlgn val="ctr"/>
        <c:lblOffset val="100"/>
        <c:noMultiLvlLbl val="0"/>
      </c:catAx>
      <c:valAx>
        <c:axId val="178417024"/>
        <c:scaling>
          <c:orientation val="minMax"/>
          <c:max val="1"/>
          <c:min val="0"/>
        </c:scaling>
        <c:delete val="1"/>
        <c:axPos val="l"/>
        <c:numFmt formatCode="General" sourceLinked="1"/>
        <c:majorTickMark val="none"/>
        <c:minorTickMark val="none"/>
        <c:tickLblPos val="nextTo"/>
        <c:crossAx val="17899980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10/8/2019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650441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3175827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t>10/8/2019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t>‹#›</a:t>
            </a:fld>
            <a:endParaRPr lang="en-US"/>
          </a:p>
        </p:txBody>
      </p:sp>
    </p:spTree>
    <p:extLst>
      <p:ext uri="{BB962C8B-B14F-4D97-AF65-F5344CB8AC3E}">
        <p14:creationId xmlns:p14="http://schemas.microsoft.com/office/powerpoint/2010/main" val="222349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594133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9542670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2628485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546397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108840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10/8/2019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817909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25250230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2187495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79407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5223645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821080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081009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828531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10/8/2019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848014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3281564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10/8/2019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91659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theme" Target="../theme/theme7.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8.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theme" Target="../theme/theme9.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1953568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51119828"/>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4" r:id="rId7"/>
    <p:sldLayoutId id="2147483746" r:id="rId8"/>
    <p:sldLayoutId id="2147483765" r:id="rId9"/>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hyperlink" Target="Canvas%20Peer%20Review%20Assignments%20-%20Teacher%20and%20Student%20Perspective.mp4"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hyperlink" Target="../../../Desktop/ChallengerDisaster_512kb.mp4" TargetMode="Externa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8,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324" y="358549"/>
            <a:ext cx="6537706" cy="3353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858" y="4103914"/>
            <a:ext cx="6461172" cy="2405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61904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Warning</a:t>
            </a:r>
            <a:endParaRPr lang="en-US" dirty="0"/>
          </a:p>
        </p:txBody>
      </p:sp>
      <p:sp>
        <p:nvSpPr>
          <p:cNvPr id="3" name="Content Placeholder 2"/>
          <p:cNvSpPr>
            <a:spLocks noGrp="1"/>
          </p:cNvSpPr>
          <p:nvPr>
            <p:ph idx="1"/>
          </p:nvPr>
        </p:nvSpPr>
        <p:spPr>
          <a:xfrm>
            <a:off x="570898" y="2252884"/>
            <a:ext cx="7886700" cy="2793963"/>
          </a:xfrm>
        </p:spPr>
        <p:txBody>
          <a:bodyPr>
            <a:normAutofit lnSpcReduction="10000"/>
          </a:bodyPr>
          <a:lstStyle/>
          <a:p>
            <a:r>
              <a:rPr lang="en-US" dirty="0" smtClean="0"/>
              <a:t>-In Class writing exercise within next two weeks : On or before Oct 17, 2019</a:t>
            </a:r>
          </a:p>
          <a:p>
            <a:endParaRPr lang="en-US" dirty="0"/>
          </a:p>
          <a:p>
            <a:r>
              <a:rPr lang="en-US" dirty="0" smtClean="0"/>
              <a:t>-May be at BEGINNING of class with 30 min allowed INCLUDING Instructions (which begin promptly at 4:30pm or 7:30pm)</a:t>
            </a:r>
          </a:p>
          <a:p>
            <a:endParaRPr lang="en-US" dirty="0"/>
          </a:p>
          <a:p>
            <a:r>
              <a:rPr lang="en-US" dirty="0" smtClean="0"/>
              <a:t>-</a:t>
            </a:r>
            <a:r>
              <a:rPr lang="en-US" dirty="0" smtClean="0">
                <a:solidFill>
                  <a:srgbClr val="FFFF00"/>
                </a:solidFill>
              </a:rPr>
              <a:t>Attend your own section unless granted permission at least 24 hours in advance</a:t>
            </a:r>
          </a:p>
          <a:p>
            <a:endParaRPr lang="en-US" dirty="0"/>
          </a:p>
          <a:p>
            <a:endParaRPr lang="en-US" dirty="0" smtClean="0"/>
          </a:p>
        </p:txBody>
      </p:sp>
    </p:spTree>
    <p:extLst>
      <p:ext uri="{BB962C8B-B14F-4D97-AF65-F5344CB8AC3E}">
        <p14:creationId xmlns:p14="http://schemas.microsoft.com/office/powerpoint/2010/main" val="16452832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42186"/>
            <a:ext cx="7886700" cy="886159"/>
          </a:xfrm>
        </p:spPr>
        <p:txBody>
          <a:bodyPr/>
          <a:lstStyle/>
          <a:p>
            <a:r>
              <a:rPr lang="en-US" dirty="0" smtClean="0"/>
              <a:t>Feedback on  </a:t>
            </a:r>
            <a:r>
              <a:rPr lang="en-US" dirty="0" err="1" smtClean="0"/>
              <a:t>Blockchain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71195076"/>
              </p:ext>
            </p:extLst>
          </p:nvPr>
        </p:nvGraphicFramePr>
        <p:xfrm>
          <a:off x="424870" y="886690"/>
          <a:ext cx="8599056" cy="5449983"/>
        </p:xfrm>
        <a:graphic>
          <a:graphicData uri="http://schemas.openxmlformats.org/drawingml/2006/table">
            <a:tbl>
              <a:tblPr firstRow="1" bandRow="1">
                <a:tableStyleId>{5C22544A-7EE6-4342-B048-85BDC9FD1C3A}</a:tableStyleId>
              </a:tblPr>
              <a:tblGrid>
                <a:gridCol w="682923"/>
                <a:gridCol w="2392789"/>
                <a:gridCol w="2974109"/>
                <a:gridCol w="2549235"/>
              </a:tblGrid>
              <a:tr h="323275">
                <a:tc>
                  <a:txBody>
                    <a:bodyPr/>
                    <a:lstStyle/>
                    <a:p>
                      <a:r>
                        <a:rPr lang="en-US" dirty="0" smtClean="0"/>
                        <a:t>Item</a:t>
                      </a:r>
                      <a:endParaRPr lang="en-US" dirty="0"/>
                    </a:p>
                  </a:txBody>
                  <a:tcPr/>
                </a:tc>
                <a:tc>
                  <a:txBody>
                    <a:bodyPr/>
                    <a:lstStyle/>
                    <a:p>
                      <a:r>
                        <a:rPr lang="en-US" dirty="0" smtClean="0"/>
                        <a:t>Issue Description</a:t>
                      </a:r>
                      <a:endParaRPr lang="en-US" dirty="0"/>
                    </a:p>
                  </a:txBody>
                  <a:tcPr/>
                </a:tc>
                <a:tc>
                  <a:txBody>
                    <a:bodyPr/>
                    <a:lstStyle/>
                    <a:p>
                      <a:r>
                        <a:rPr lang="en-US" dirty="0" smtClean="0"/>
                        <a:t>Example</a:t>
                      </a:r>
                      <a:endParaRPr lang="en-US" dirty="0"/>
                    </a:p>
                  </a:txBody>
                  <a:tcPr/>
                </a:tc>
                <a:tc>
                  <a:txBody>
                    <a:bodyPr/>
                    <a:lstStyle/>
                    <a:p>
                      <a:r>
                        <a:rPr lang="en-US" dirty="0" smtClean="0"/>
                        <a:t>Action to</a:t>
                      </a:r>
                      <a:r>
                        <a:rPr lang="en-US" baseline="0" dirty="0" smtClean="0"/>
                        <a:t> Address</a:t>
                      </a:r>
                      <a:endParaRPr lang="en-US" dirty="0"/>
                    </a:p>
                  </a:txBody>
                  <a:tcPr/>
                </a:tc>
              </a:tr>
              <a:tr h="760021">
                <a:tc>
                  <a:txBody>
                    <a:bodyPr/>
                    <a:lstStyle/>
                    <a:p>
                      <a:r>
                        <a:rPr lang="en-US" dirty="0" smtClean="0"/>
                        <a:t>1</a:t>
                      </a:r>
                      <a:endParaRPr lang="en-US" dirty="0"/>
                    </a:p>
                  </a:txBody>
                  <a:tcPr/>
                </a:tc>
                <a:tc>
                  <a:txBody>
                    <a:bodyPr/>
                    <a:lstStyle/>
                    <a:p>
                      <a:r>
                        <a:rPr lang="en-US" sz="1400" dirty="0" smtClean="0"/>
                        <a:t>Paragraph Structure</a:t>
                      </a:r>
                    </a:p>
                    <a:p>
                      <a:r>
                        <a:rPr lang="en-US" sz="1400" dirty="0" smtClean="0"/>
                        <a:t>-No topic sentence</a:t>
                      </a:r>
                      <a:r>
                        <a:rPr lang="en-US" sz="1400" baseline="0" dirty="0" smtClean="0"/>
                        <a:t> or more than one topic sentence</a:t>
                      </a:r>
                      <a:endParaRPr lang="en-US" sz="1400" dirty="0"/>
                    </a:p>
                  </a:txBody>
                  <a:tcPr/>
                </a:tc>
                <a:tc>
                  <a:txBody>
                    <a:bodyPr/>
                    <a:lstStyle/>
                    <a:p>
                      <a:r>
                        <a:rPr lang="en-US" sz="1400" dirty="0" err="1" smtClean="0"/>
                        <a:t>Blockchain</a:t>
                      </a:r>
                      <a:r>
                        <a:rPr lang="en-US" sz="1400" dirty="0" smtClean="0"/>
                        <a:t> is a secure ledger. (topic).</a:t>
                      </a:r>
                      <a:r>
                        <a:rPr lang="en-US" sz="1400" baseline="0" dirty="0" smtClean="0"/>
                        <a:t>  A Japanese inventor made Bitcoin</a:t>
                      </a:r>
                      <a:endParaRPr lang="en-US" sz="1400" dirty="0"/>
                    </a:p>
                  </a:txBody>
                  <a:tcPr/>
                </a:tc>
                <a:tc>
                  <a:txBody>
                    <a:bodyPr/>
                    <a:lstStyle/>
                    <a:p>
                      <a:r>
                        <a:rPr lang="en-US" sz="1400" dirty="0" smtClean="0"/>
                        <a:t>1.</a:t>
                      </a:r>
                      <a:r>
                        <a:rPr lang="en-US" sz="1400" baseline="0" dirty="0" smtClean="0"/>
                        <a:t> Structure Test.  Does every sentence in para support topic sentence?</a:t>
                      </a:r>
                      <a:endParaRPr lang="en-US" sz="1400" dirty="0"/>
                    </a:p>
                  </a:txBody>
                  <a:tcPr/>
                </a:tc>
              </a:tr>
              <a:tr h="760021">
                <a:tc>
                  <a:txBody>
                    <a:bodyPr/>
                    <a:lstStyle/>
                    <a:p>
                      <a:r>
                        <a:rPr lang="en-US" dirty="0" smtClean="0"/>
                        <a:t>2</a:t>
                      </a:r>
                      <a:r>
                        <a:rPr lang="en-US" baseline="0" dirty="0" smtClean="0"/>
                        <a:t> </a:t>
                      </a:r>
                      <a:endParaRPr lang="en-US" dirty="0"/>
                    </a:p>
                  </a:txBody>
                  <a:tcPr/>
                </a:tc>
                <a:tc>
                  <a:txBody>
                    <a:bodyPr/>
                    <a:lstStyle/>
                    <a:p>
                      <a:r>
                        <a:rPr lang="en-US" sz="1400" dirty="0" smtClean="0"/>
                        <a:t>Flow</a:t>
                      </a:r>
                      <a:r>
                        <a:rPr lang="en-US" sz="1400" baseline="0" dirty="0" smtClean="0"/>
                        <a:t> </a:t>
                      </a:r>
                    </a:p>
                    <a:p>
                      <a:r>
                        <a:rPr lang="en-US" sz="1400" baseline="0" dirty="0" smtClean="0"/>
                        <a:t>-Do paragraphs have the correct flow from general to specific as the outline?</a:t>
                      </a:r>
                      <a:endParaRPr lang="en-US" sz="1400" dirty="0"/>
                    </a:p>
                  </a:txBody>
                  <a:tcPr/>
                </a:tc>
                <a:tc>
                  <a:txBody>
                    <a:bodyPr/>
                    <a:lstStyle/>
                    <a:p>
                      <a:pPr marL="342900" indent="-342900">
                        <a:buAutoNum type="arabicPeriod"/>
                      </a:pPr>
                      <a:r>
                        <a:rPr lang="en-US" sz="1400" dirty="0" err="1" smtClean="0"/>
                        <a:t>Blockchain</a:t>
                      </a:r>
                      <a:r>
                        <a:rPr lang="en-US" sz="1400" baseline="0" dirty="0" smtClean="0"/>
                        <a:t> has data blocks with hash values. ….</a:t>
                      </a:r>
                    </a:p>
                    <a:p>
                      <a:pPr marL="342900" indent="-342900">
                        <a:buAutoNum type="arabicPeriod"/>
                      </a:pPr>
                      <a:r>
                        <a:rPr lang="en-US" sz="1400" baseline="0" dirty="0" err="1" smtClean="0"/>
                        <a:t>Blockchain</a:t>
                      </a:r>
                      <a:r>
                        <a:rPr lang="en-US" sz="1400" baseline="0" dirty="0" smtClean="0"/>
                        <a:t> is a secure ledger</a:t>
                      </a:r>
                      <a:endParaRPr lang="en-US" sz="1400" dirty="0"/>
                    </a:p>
                  </a:txBody>
                  <a:tcPr/>
                </a:tc>
                <a:tc>
                  <a:txBody>
                    <a:bodyPr/>
                    <a:lstStyle/>
                    <a:p>
                      <a:r>
                        <a:rPr lang="en-US" sz="1400" dirty="0" smtClean="0"/>
                        <a:t>1. Read the topic sentences and</a:t>
                      </a:r>
                      <a:r>
                        <a:rPr lang="en-US" sz="1400" baseline="0" dirty="0" smtClean="0"/>
                        <a:t> see the flow from general to specific and following the outline</a:t>
                      </a:r>
                      <a:endParaRPr lang="en-US" sz="1400" dirty="0"/>
                    </a:p>
                  </a:txBody>
                  <a:tcPr/>
                </a:tc>
              </a:tr>
              <a:tr h="760021">
                <a:tc>
                  <a:txBody>
                    <a:bodyPr/>
                    <a:lstStyle/>
                    <a:p>
                      <a:r>
                        <a:rPr lang="en-US" dirty="0" smtClean="0"/>
                        <a:t>3</a:t>
                      </a:r>
                      <a:endParaRPr lang="en-US" dirty="0"/>
                    </a:p>
                  </a:txBody>
                  <a:tcPr/>
                </a:tc>
                <a:tc>
                  <a:txBody>
                    <a:bodyPr/>
                    <a:lstStyle/>
                    <a:p>
                      <a:r>
                        <a:rPr lang="en-US" sz="1400" dirty="0" smtClean="0"/>
                        <a:t>Passive Voice</a:t>
                      </a:r>
                      <a:endParaRPr lang="en-US" sz="1400" dirty="0"/>
                    </a:p>
                  </a:txBody>
                  <a:tcPr/>
                </a:tc>
                <a:tc>
                  <a:txBody>
                    <a:bodyPr/>
                    <a:lstStyle/>
                    <a:p>
                      <a:r>
                        <a:rPr lang="en-US" sz="1400" dirty="0" err="1" smtClean="0"/>
                        <a:t>Blockchain</a:t>
                      </a:r>
                      <a:r>
                        <a:rPr lang="en-US" sz="1400" baseline="0" dirty="0" smtClean="0"/>
                        <a:t> tech was applied to make Bitcoin </a:t>
                      </a:r>
                      <a:r>
                        <a:rPr lang="en-US" sz="1400" baseline="0" dirty="0" smtClean="0">
                          <a:sym typeface="Wingdings" panose="05000000000000000000" pitchFamily="2" charset="2"/>
                        </a:rPr>
                        <a:t> better:  Bitcoin applied </a:t>
                      </a:r>
                      <a:r>
                        <a:rPr lang="en-US" sz="1400" baseline="0" dirty="0" err="1" smtClean="0">
                          <a:sym typeface="Wingdings" panose="05000000000000000000" pitchFamily="2" charset="2"/>
                        </a:rPr>
                        <a:t>Blockchain</a:t>
                      </a:r>
                      <a:r>
                        <a:rPr lang="en-US" sz="1400" baseline="0" dirty="0" smtClean="0">
                          <a:sym typeface="Wingdings" panose="05000000000000000000" pitchFamily="2" charset="2"/>
                        </a:rPr>
                        <a:t> tech</a:t>
                      </a:r>
                      <a:endParaRPr lang="en-US" sz="1400" dirty="0"/>
                    </a:p>
                  </a:txBody>
                  <a:tcPr/>
                </a:tc>
                <a:tc>
                  <a:txBody>
                    <a:bodyPr/>
                    <a:lstStyle/>
                    <a:p>
                      <a:r>
                        <a:rPr lang="en-US" sz="1400" dirty="0" smtClean="0"/>
                        <a:t>Search</a:t>
                      </a:r>
                      <a:r>
                        <a:rPr lang="en-US" sz="1400" baseline="0" dirty="0" smtClean="0"/>
                        <a:t> for “is..”, “ was” and “</a:t>
                      </a:r>
                      <a:r>
                        <a:rPr lang="en-US" sz="1400" baseline="0" dirty="0" err="1" smtClean="0"/>
                        <a:t>wll</a:t>
                      </a:r>
                      <a:r>
                        <a:rPr lang="en-US" sz="1400" baseline="0" dirty="0" smtClean="0"/>
                        <a:t> be” and make sure no passives</a:t>
                      </a:r>
                      <a:endParaRPr lang="en-US" sz="1400" dirty="0"/>
                    </a:p>
                  </a:txBody>
                  <a:tcPr/>
                </a:tc>
              </a:tr>
              <a:tr h="760021">
                <a:tc>
                  <a:txBody>
                    <a:bodyPr/>
                    <a:lstStyle/>
                    <a:p>
                      <a:r>
                        <a:rPr lang="en-US" dirty="0" smtClean="0"/>
                        <a:t>4</a:t>
                      </a:r>
                      <a:endParaRPr lang="en-US" dirty="0"/>
                    </a:p>
                  </a:txBody>
                  <a:tcPr/>
                </a:tc>
                <a:tc>
                  <a:txBody>
                    <a:bodyPr/>
                    <a:lstStyle/>
                    <a:p>
                      <a:r>
                        <a:rPr lang="en-US" sz="1400" dirty="0" smtClean="0"/>
                        <a:t>Title “No-No’s”:</a:t>
                      </a:r>
                    </a:p>
                    <a:p>
                      <a:r>
                        <a:rPr lang="en-US" sz="1400" dirty="0" smtClean="0"/>
                        <a:t>-Generics</a:t>
                      </a:r>
                      <a:r>
                        <a:rPr lang="en-US" sz="1400" baseline="0" dirty="0" smtClean="0"/>
                        <a:t> (Out of Class assign)</a:t>
                      </a:r>
                    </a:p>
                    <a:p>
                      <a:r>
                        <a:rPr lang="en-US" sz="1400" baseline="0" dirty="0" smtClean="0"/>
                        <a:t>-Questions in Title</a:t>
                      </a:r>
                    </a:p>
                    <a:p>
                      <a:r>
                        <a:rPr lang="en-US" sz="1400" baseline="0" dirty="0" smtClean="0"/>
                        <a:t>-Poor Caps</a:t>
                      </a:r>
                      <a:endParaRPr lang="en-US" sz="1400" dirty="0"/>
                    </a:p>
                  </a:txBody>
                  <a:tcPr/>
                </a:tc>
                <a:tc>
                  <a:txBody>
                    <a:bodyPr/>
                    <a:lstStyle/>
                    <a:p>
                      <a:r>
                        <a:rPr lang="en-US" sz="1400" dirty="0" smtClean="0"/>
                        <a:t>-What is </a:t>
                      </a:r>
                      <a:r>
                        <a:rPr lang="en-US" sz="1400" dirty="0" err="1" smtClean="0"/>
                        <a:t>Blockchain</a:t>
                      </a:r>
                      <a:r>
                        <a:rPr lang="en-US" sz="1400" dirty="0" smtClean="0"/>
                        <a:t>?</a:t>
                      </a:r>
                    </a:p>
                    <a:p>
                      <a:r>
                        <a:rPr lang="en-US" sz="1400" dirty="0" smtClean="0"/>
                        <a:t>-description</a:t>
                      </a:r>
                      <a:r>
                        <a:rPr lang="en-US" sz="1400" baseline="0" dirty="0" smtClean="0"/>
                        <a:t> of </a:t>
                      </a:r>
                      <a:r>
                        <a:rPr lang="en-US" sz="1400" baseline="0" dirty="0" err="1" smtClean="0"/>
                        <a:t>blockchain</a:t>
                      </a:r>
                      <a:r>
                        <a:rPr lang="en-US" sz="1400" baseline="0" dirty="0" smtClean="0"/>
                        <a:t> Technology</a:t>
                      </a:r>
                      <a:endParaRPr lang="en-US" sz="1400" dirty="0"/>
                    </a:p>
                  </a:txBody>
                  <a:tcPr/>
                </a:tc>
                <a:tc>
                  <a:txBody>
                    <a:bodyPr/>
                    <a:lstStyle/>
                    <a:p>
                      <a:r>
                        <a:rPr lang="en-US" sz="1400" dirty="0" smtClean="0"/>
                        <a:t>-Descriptive title with all Caps for words of more</a:t>
                      </a:r>
                      <a:r>
                        <a:rPr lang="en-US" sz="1400" baseline="0" dirty="0" smtClean="0"/>
                        <a:t> than 3 letters</a:t>
                      </a:r>
                      <a:endParaRPr lang="en-US" sz="1400" dirty="0"/>
                    </a:p>
                  </a:txBody>
                  <a:tcPr/>
                </a:tc>
              </a:tr>
              <a:tr h="760021">
                <a:tc>
                  <a:txBody>
                    <a:bodyPr/>
                    <a:lstStyle/>
                    <a:p>
                      <a:r>
                        <a:rPr lang="en-US" dirty="0" smtClean="0"/>
                        <a:t>5</a:t>
                      </a:r>
                      <a:endParaRPr lang="en-US" dirty="0"/>
                    </a:p>
                  </a:txBody>
                  <a:tcPr/>
                </a:tc>
                <a:tc>
                  <a:txBody>
                    <a:bodyPr/>
                    <a:lstStyle/>
                    <a:p>
                      <a:r>
                        <a:rPr lang="en-US" sz="1400" dirty="0" smtClean="0"/>
                        <a:t>Unsupported statements</a:t>
                      </a:r>
                      <a:endParaRPr lang="en-US" sz="1400" dirty="0"/>
                    </a:p>
                  </a:txBody>
                  <a:tcPr/>
                </a:tc>
                <a:tc>
                  <a:txBody>
                    <a:bodyPr/>
                    <a:lstStyle/>
                    <a:p>
                      <a:r>
                        <a:rPr lang="en-US" sz="1400" dirty="0" smtClean="0"/>
                        <a:t>Everyone thinks</a:t>
                      </a:r>
                      <a:r>
                        <a:rPr lang="en-US" sz="1400" baseline="0" dirty="0" smtClean="0"/>
                        <a:t> of </a:t>
                      </a:r>
                      <a:r>
                        <a:rPr lang="en-US" sz="1400" baseline="0" dirty="0" err="1" smtClean="0"/>
                        <a:t>Blockchain</a:t>
                      </a:r>
                      <a:r>
                        <a:rPr lang="en-US" sz="1400" baseline="0" dirty="0" smtClean="0"/>
                        <a:t> when they hear smart tech….</a:t>
                      </a:r>
                      <a:endParaRPr lang="en-US" sz="1400" dirty="0"/>
                    </a:p>
                  </a:txBody>
                  <a:tcPr/>
                </a:tc>
                <a:tc>
                  <a:txBody>
                    <a:bodyPr/>
                    <a:lstStyle/>
                    <a:p>
                      <a:r>
                        <a:rPr lang="en-US" sz="1400" dirty="0" smtClean="0"/>
                        <a:t>Do</a:t>
                      </a:r>
                      <a:r>
                        <a:rPr lang="en-US" sz="1400" baseline="0" dirty="0" smtClean="0"/>
                        <a:t> not make statements that you cannot back up (does everyone really do that?</a:t>
                      </a:r>
                      <a:endParaRPr lang="en-US" sz="1400" dirty="0"/>
                    </a:p>
                  </a:txBody>
                  <a:tcPr/>
                </a:tc>
              </a:tr>
              <a:tr h="760021">
                <a:tc>
                  <a:txBody>
                    <a:bodyPr/>
                    <a:lstStyle/>
                    <a:p>
                      <a:r>
                        <a:rPr lang="en-US" dirty="0" smtClean="0"/>
                        <a:t>6</a:t>
                      </a:r>
                      <a:endParaRPr lang="en-US" dirty="0"/>
                    </a:p>
                  </a:txBody>
                  <a:tcPr/>
                </a:tc>
                <a:tc>
                  <a:txBody>
                    <a:bodyPr/>
                    <a:lstStyle/>
                    <a:p>
                      <a:r>
                        <a:rPr lang="en-US" dirty="0" smtClean="0"/>
                        <a:t>Contractions, especially Let’s (let</a:t>
                      </a:r>
                      <a:r>
                        <a:rPr lang="en-US" baseline="0" dirty="0" smtClean="0"/>
                        <a:t> us)</a:t>
                      </a:r>
                      <a:endParaRPr lang="en-US" dirty="0"/>
                    </a:p>
                  </a:txBody>
                  <a:tcPr/>
                </a:tc>
                <a:tc>
                  <a:txBody>
                    <a:bodyPr/>
                    <a:lstStyle/>
                    <a:p>
                      <a:r>
                        <a:rPr lang="en-US" dirty="0" smtClean="0"/>
                        <a:t>Let’s look at this</a:t>
                      </a:r>
                      <a:r>
                        <a:rPr lang="en-US" baseline="0" dirty="0" smtClean="0"/>
                        <a:t> situation. </a:t>
                      </a:r>
                    </a:p>
                    <a:p>
                      <a:r>
                        <a:rPr lang="en-US" baseline="0" dirty="0" smtClean="0"/>
                        <a:t>(Let us = personal pronoun)  </a:t>
                      </a:r>
                      <a:endParaRPr lang="en-US" dirty="0"/>
                    </a:p>
                  </a:txBody>
                  <a:tcPr/>
                </a:tc>
                <a:tc>
                  <a:txBody>
                    <a:bodyPr/>
                    <a:lstStyle/>
                    <a:p>
                      <a:pPr marL="342900" indent="-342900">
                        <a:buAutoNum type="arabicPeriod"/>
                      </a:pPr>
                      <a:r>
                        <a:rPr lang="en-US" dirty="0" smtClean="0"/>
                        <a:t>Non contractions</a:t>
                      </a:r>
                      <a:r>
                        <a:rPr lang="en-US" baseline="0" dirty="0" smtClean="0"/>
                        <a:t> EVER</a:t>
                      </a:r>
                    </a:p>
                    <a:p>
                      <a:pPr marL="0" indent="0">
                        <a:buNone/>
                      </a:pPr>
                      <a:endParaRPr lang="en-US" dirty="0"/>
                    </a:p>
                  </a:txBody>
                  <a:tcPr/>
                </a:tc>
              </a:tr>
            </a:tbl>
          </a:graphicData>
        </a:graphic>
      </p:graphicFrame>
    </p:spTree>
    <p:extLst>
      <p:ext uri="{BB962C8B-B14F-4D97-AF65-F5344CB8AC3E}">
        <p14:creationId xmlns:p14="http://schemas.microsoft.com/office/powerpoint/2010/main" val="42350438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37209782"/>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4295223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06840"/>
            <a:ext cx="7886700" cy="886159"/>
          </a:xfrm>
        </p:spPr>
        <p:txBody>
          <a:bodyPr>
            <a:normAutofit/>
          </a:bodyPr>
          <a:lstStyle/>
          <a:p>
            <a:r>
              <a:rPr lang="en-US" dirty="0" smtClean="0"/>
              <a:t>A Step Closer to Midterm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317653936"/>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gridCol w="1413274"/>
                <a:gridCol w="2588253"/>
              </a:tblGrid>
              <a:tr h="370840">
                <a:tc>
                  <a:txBody>
                    <a:bodyPr/>
                    <a:lstStyle/>
                    <a:p>
                      <a:r>
                        <a:rPr lang="en-US" dirty="0" smtClean="0"/>
                        <a:t>Step</a:t>
                      </a:r>
                      <a:endParaRPr lang="en-US" dirty="0"/>
                    </a:p>
                  </a:txBody>
                  <a:tcPr/>
                </a:tc>
                <a:tc>
                  <a:txBody>
                    <a:bodyPr/>
                    <a:lstStyle/>
                    <a:p>
                      <a:r>
                        <a:rPr lang="en-US" dirty="0" smtClean="0"/>
                        <a:t>Due</a:t>
                      </a:r>
                      <a:endParaRPr lang="en-US" dirty="0"/>
                    </a:p>
                  </a:txBody>
                  <a:tcPr/>
                </a:tc>
                <a:tc>
                  <a:txBody>
                    <a:bodyPr/>
                    <a:lstStyle/>
                    <a:p>
                      <a:r>
                        <a:rPr lang="en-US" dirty="0" smtClean="0"/>
                        <a:t>Notes</a:t>
                      </a:r>
                      <a:endParaRPr lang="en-US" dirty="0"/>
                    </a:p>
                  </a:txBody>
                  <a:tcPr/>
                </a:tc>
              </a:tr>
              <a:tr h="370840">
                <a:tc>
                  <a:txBody>
                    <a:bodyPr/>
                    <a:lstStyle/>
                    <a:p>
                      <a:r>
                        <a:rPr lang="en-US" dirty="0" smtClean="0"/>
                        <a:t>Discuss a topic</a:t>
                      </a:r>
                      <a:endParaRPr lang="en-US" dirty="0"/>
                    </a:p>
                  </a:txBody>
                  <a:tcPr>
                    <a:solidFill>
                      <a:srgbClr val="FFFF00"/>
                    </a:solidFill>
                  </a:tcPr>
                </a:tc>
                <a:tc>
                  <a:txBody>
                    <a:bodyPr/>
                    <a:lstStyle/>
                    <a:p>
                      <a:r>
                        <a:rPr lang="en-US" dirty="0" smtClean="0"/>
                        <a:t>9.5.19</a:t>
                      </a:r>
                      <a:endParaRPr lang="en-US" dirty="0"/>
                    </a:p>
                  </a:txBody>
                  <a:tcPr>
                    <a:solidFill>
                      <a:srgbClr val="FFFF00"/>
                    </a:solidFill>
                  </a:tcPr>
                </a:tc>
                <a:tc>
                  <a:txBody>
                    <a:bodyPr/>
                    <a:lstStyle/>
                    <a:p>
                      <a:r>
                        <a:rPr lang="en-US" dirty="0" smtClean="0"/>
                        <a:t>1 paragraph on end product (Bring to Class)</a:t>
                      </a:r>
                      <a:endParaRPr lang="en-US" dirty="0"/>
                    </a:p>
                  </a:txBody>
                  <a:tcPr>
                    <a:solidFill>
                      <a:srgbClr val="FFFF00"/>
                    </a:solidFill>
                  </a:tcPr>
                </a:tc>
              </a:tr>
              <a:tr h="370840">
                <a:tc>
                  <a:txBody>
                    <a:bodyPr/>
                    <a:lstStyle/>
                    <a:p>
                      <a:r>
                        <a:rPr lang="en-US" dirty="0" smtClean="0"/>
                        <a:t>Propose a topic/ company</a:t>
                      </a:r>
                      <a:endParaRPr lang="en-US" dirty="0"/>
                    </a:p>
                  </a:txBody>
                  <a:tcPr>
                    <a:solidFill>
                      <a:srgbClr val="FFFF00"/>
                    </a:solidFill>
                  </a:tcPr>
                </a:tc>
                <a:tc>
                  <a:txBody>
                    <a:bodyPr/>
                    <a:lstStyle/>
                    <a:p>
                      <a:r>
                        <a:rPr lang="en-US" dirty="0" smtClean="0"/>
                        <a:t>9.12.19</a:t>
                      </a:r>
                      <a:endParaRPr lang="en-US" dirty="0"/>
                    </a:p>
                  </a:txBody>
                  <a:tcPr>
                    <a:solidFill>
                      <a:srgbClr val="FFFF00"/>
                    </a:solidFill>
                  </a:tcPr>
                </a:tc>
                <a:tc>
                  <a:txBody>
                    <a:bodyPr/>
                    <a:lstStyle/>
                    <a:p>
                      <a:r>
                        <a:rPr lang="en-US" dirty="0" smtClean="0"/>
                        <a:t>600 words</a:t>
                      </a:r>
                      <a:r>
                        <a:rPr lang="en-US" baseline="0" dirty="0" smtClean="0"/>
                        <a:t> overview of the paper (</a:t>
                      </a:r>
                      <a:r>
                        <a:rPr lang="en-US" baseline="0" dirty="0" err="1" smtClean="0"/>
                        <a:t>Turnin</a:t>
                      </a:r>
                      <a:r>
                        <a:rPr lang="en-US" baseline="0" dirty="0" smtClean="0"/>
                        <a:t>)</a:t>
                      </a:r>
                      <a:endParaRPr lang="en-US" dirty="0"/>
                    </a:p>
                  </a:txBody>
                  <a:tcPr>
                    <a:solidFill>
                      <a:srgbClr val="FFFF00"/>
                    </a:solidFill>
                  </a:tcPr>
                </a:tc>
              </a:tr>
              <a:tr h="370840">
                <a:tc>
                  <a:txBody>
                    <a:bodyPr/>
                    <a:lstStyle/>
                    <a:p>
                      <a:r>
                        <a:rPr lang="en-US" dirty="0" smtClean="0"/>
                        <a:t>Abstract/Outline</a:t>
                      </a:r>
                      <a:endParaRPr lang="en-US" dirty="0"/>
                    </a:p>
                  </a:txBody>
                  <a:tcPr>
                    <a:solidFill>
                      <a:srgbClr val="FFFF00"/>
                    </a:solidFill>
                  </a:tcPr>
                </a:tc>
                <a:tc>
                  <a:txBody>
                    <a:bodyPr/>
                    <a:lstStyle/>
                    <a:p>
                      <a:r>
                        <a:rPr lang="en-US" dirty="0" smtClean="0"/>
                        <a:t>9.26.19</a:t>
                      </a:r>
                      <a:endParaRPr lang="en-US" dirty="0"/>
                    </a:p>
                  </a:txBody>
                  <a:tcPr>
                    <a:solidFill>
                      <a:srgbClr val="FFFF00"/>
                    </a:solidFill>
                  </a:tcPr>
                </a:tc>
                <a:tc>
                  <a:txBody>
                    <a:bodyPr/>
                    <a:lstStyle/>
                    <a:p>
                      <a:r>
                        <a:rPr lang="en-US" dirty="0" smtClean="0"/>
                        <a:t>Skeleton of the paper</a:t>
                      </a:r>
                      <a:endParaRPr lang="en-US" dirty="0"/>
                    </a:p>
                  </a:txBody>
                  <a:tcPr>
                    <a:solidFill>
                      <a:srgbClr val="FFFF00"/>
                    </a:solidFill>
                  </a:tcPr>
                </a:tc>
              </a:tr>
              <a:tr h="370840">
                <a:tc>
                  <a:txBody>
                    <a:bodyPr/>
                    <a:lstStyle/>
                    <a:p>
                      <a:r>
                        <a:rPr lang="en-US" dirty="0" smtClean="0"/>
                        <a:t>Research Deliverable</a:t>
                      </a:r>
                      <a:endParaRPr lang="en-US" dirty="0"/>
                    </a:p>
                  </a:txBody>
                  <a:tcPr>
                    <a:solidFill>
                      <a:srgbClr val="FFFF00"/>
                    </a:solidFill>
                  </a:tcPr>
                </a:tc>
                <a:tc>
                  <a:txBody>
                    <a:bodyPr/>
                    <a:lstStyle/>
                    <a:p>
                      <a:r>
                        <a:rPr lang="en-US" dirty="0" smtClean="0"/>
                        <a:t>10.1.19</a:t>
                      </a:r>
                      <a:endParaRPr lang="en-US" dirty="0"/>
                    </a:p>
                  </a:txBody>
                  <a:tcPr>
                    <a:solidFill>
                      <a:srgbClr val="FFFF00"/>
                    </a:solidFill>
                  </a:tcPr>
                </a:tc>
                <a:tc>
                  <a:txBody>
                    <a:bodyPr/>
                    <a:lstStyle/>
                    <a:p>
                      <a:r>
                        <a:rPr lang="en-US" dirty="0" smtClean="0"/>
                        <a:t>Support Element</a:t>
                      </a:r>
                      <a:endParaRPr lang="en-US" dirty="0"/>
                    </a:p>
                  </a:txBody>
                  <a:tcPr>
                    <a:solidFill>
                      <a:srgbClr val="FFFF00"/>
                    </a:solidFill>
                  </a:tcPr>
                </a:tc>
              </a:tr>
              <a:tr h="370840">
                <a:tc>
                  <a:txBody>
                    <a:bodyPr/>
                    <a:lstStyle/>
                    <a:p>
                      <a:r>
                        <a:rPr lang="en-US" dirty="0" smtClean="0"/>
                        <a:t>Draft</a:t>
                      </a:r>
                      <a:endParaRPr lang="en-US" dirty="0"/>
                    </a:p>
                  </a:txBody>
                  <a:tcPr>
                    <a:solidFill>
                      <a:srgbClr val="FFFF00"/>
                    </a:solidFill>
                  </a:tcPr>
                </a:tc>
                <a:tc>
                  <a:txBody>
                    <a:bodyPr/>
                    <a:lstStyle/>
                    <a:p>
                      <a:r>
                        <a:rPr lang="en-US" dirty="0" smtClean="0"/>
                        <a:t>10.13.19 **</a:t>
                      </a:r>
                      <a:endParaRPr lang="en-US" dirty="0"/>
                    </a:p>
                  </a:txBody>
                  <a:tcPr>
                    <a:solidFill>
                      <a:srgbClr val="FFFF00"/>
                    </a:solidFill>
                  </a:tcPr>
                </a:tc>
                <a:tc>
                  <a:txBody>
                    <a:bodyPr/>
                    <a:lstStyle/>
                    <a:p>
                      <a:r>
                        <a:rPr lang="en-US" dirty="0" smtClean="0"/>
                        <a:t>Complete paper, but needing edit</a:t>
                      </a:r>
                      <a:endParaRPr lang="en-US" dirty="0"/>
                    </a:p>
                  </a:txBody>
                  <a:tcPr>
                    <a:solidFill>
                      <a:srgbClr val="FFFF00"/>
                    </a:solidFill>
                  </a:tcPr>
                </a:tc>
              </a:tr>
              <a:tr h="370840">
                <a:tc>
                  <a:txBody>
                    <a:bodyPr/>
                    <a:lstStyle/>
                    <a:p>
                      <a:r>
                        <a:rPr lang="en-US" dirty="0" smtClean="0"/>
                        <a:t>Final Submission </a:t>
                      </a:r>
                      <a:endParaRPr lang="en-US" dirty="0"/>
                    </a:p>
                  </a:txBody>
                  <a:tcPr/>
                </a:tc>
                <a:tc>
                  <a:txBody>
                    <a:bodyPr/>
                    <a:lstStyle/>
                    <a:p>
                      <a:r>
                        <a:rPr lang="en-US" dirty="0" smtClean="0"/>
                        <a:t>10.22.19</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8291458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072" y="253023"/>
            <a:ext cx="8876145" cy="886159"/>
          </a:xfrm>
        </p:spPr>
        <p:txBody>
          <a:bodyPr>
            <a:normAutofit fontScale="90000"/>
          </a:bodyPr>
          <a:lstStyle/>
          <a:p>
            <a:r>
              <a:rPr lang="en-US" dirty="0" smtClean="0"/>
              <a:t>Feedback on Midterm Research</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32283758"/>
              </p:ext>
            </p:extLst>
          </p:nvPr>
        </p:nvGraphicFramePr>
        <p:xfrm>
          <a:off x="610176" y="1065645"/>
          <a:ext cx="8025823" cy="3388360"/>
        </p:xfrm>
        <a:graphic>
          <a:graphicData uri="http://schemas.openxmlformats.org/drawingml/2006/table">
            <a:tbl>
              <a:tblPr firstRow="1" bandRow="1">
                <a:tableStyleId>{5C22544A-7EE6-4342-B048-85BDC9FD1C3A}</a:tableStyleId>
              </a:tblPr>
              <a:tblGrid>
                <a:gridCol w="950945"/>
                <a:gridCol w="2586007"/>
                <a:gridCol w="1597891"/>
                <a:gridCol w="2890980"/>
              </a:tblGrid>
              <a:tr h="370840">
                <a:tc>
                  <a:txBody>
                    <a:bodyPr/>
                    <a:lstStyle/>
                    <a:p>
                      <a:r>
                        <a:rPr lang="en-US" dirty="0" smtClean="0"/>
                        <a:t>Item</a:t>
                      </a:r>
                      <a:endParaRPr lang="en-US" dirty="0"/>
                    </a:p>
                  </a:txBody>
                  <a:tcPr/>
                </a:tc>
                <a:tc>
                  <a:txBody>
                    <a:bodyPr/>
                    <a:lstStyle/>
                    <a:p>
                      <a:r>
                        <a:rPr lang="en-US" dirty="0" smtClean="0"/>
                        <a:t>Description</a:t>
                      </a:r>
                      <a:endParaRPr lang="en-US" dirty="0"/>
                    </a:p>
                  </a:txBody>
                  <a:tcPr/>
                </a:tc>
                <a:tc>
                  <a:txBody>
                    <a:bodyPr/>
                    <a:lstStyle/>
                    <a:p>
                      <a:r>
                        <a:rPr lang="en-US" dirty="0" smtClean="0"/>
                        <a:t>Example</a:t>
                      </a:r>
                      <a:endParaRPr lang="en-US" dirty="0"/>
                    </a:p>
                  </a:txBody>
                  <a:tcPr/>
                </a:tc>
                <a:tc>
                  <a:txBody>
                    <a:bodyPr/>
                    <a:lstStyle/>
                    <a:p>
                      <a:r>
                        <a:rPr lang="en-US" dirty="0" smtClean="0"/>
                        <a:t>Action to address</a:t>
                      </a:r>
                      <a:endParaRPr lang="en-US" dirty="0"/>
                    </a:p>
                  </a:txBody>
                  <a:tcPr/>
                </a:tc>
              </a:tr>
              <a:tr h="370840">
                <a:tc>
                  <a:txBody>
                    <a:bodyPr/>
                    <a:lstStyle/>
                    <a:p>
                      <a:r>
                        <a:rPr lang="en-US" dirty="0" smtClean="0"/>
                        <a:t>1</a:t>
                      </a:r>
                      <a:endParaRPr lang="en-US" dirty="0"/>
                    </a:p>
                  </a:txBody>
                  <a:tcPr/>
                </a:tc>
                <a:tc>
                  <a:txBody>
                    <a:bodyPr/>
                    <a:lstStyle/>
                    <a:p>
                      <a:r>
                        <a:rPr lang="en-US" dirty="0" smtClean="0"/>
                        <a:t>Not using</a:t>
                      </a:r>
                      <a:r>
                        <a:rPr lang="en-US" baseline="0" dirty="0" smtClean="0"/>
                        <a:t> full IEEE format especially for online sources</a:t>
                      </a:r>
                      <a:endParaRPr lang="en-US" dirty="0"/>
                    </a:p>
                  </a:txBody>
                  <a:tcPr/>
                </a:tc>
                <a:tc>
                  <a:txBody>
                    <a:bodyPr/>
                    <a:lstStyle/>
                    <a:p>
                      <a:r>
                        <a:rPr lang="en-US" dirty="0" smtClean="0"/>
                        <a:t>Hyperlink</a:t>
                      </a:r>
                      <a:r>
                        <a:rPr lang="en-US" baseline="0" dirty="0" smtClean="0"/>
                        <a:t> only </a:t>
                      </a:r>
                      <a:endParaRPr lang="en-US" dirty="0"/>
                    </a:p>
                  </a:txBody>
                  <a:tcPr/>
                </a:tc>
                <a:tc>
                  <a:txBody>
                    <a:bodyPr/>
                    <a:lstStyle/>
                    <a:p>
                      <a:r>
                        <a:rPr lang="en-US" dirty="0" smtClean="0"/>
                        <a:t>Relook IEEE citations (backup in this deck)</a:t>
                      </a:r>
                      <a:endParaRPr lang="en-US" dirty="0"/>
                    </a:p>
                  </a:txBody>
                  <a:tcPr/>
                </a:tc>
              </a:tr>
              <a:tr h="370840">
                <a:tc>
                  <a:txBody>
                    <a:bodyPr/>
                    <a:lstStyle/>
                    <a:p>
                      <a:r>
                        <a:rPr lang="en-US" dirty="0" smtClean="0"/>
                        <a:t>2</a:t>
                      </a:r>
                      <a:endParaRPr lang="en-US" dirty="0"/>
                    </a:p>
                  </a:txBody>
                  <a:tcPr/>
                </a:tc>
                <a:tc>
                  <a:txBody>
                    <a:bodyPr/>
                    <a:lstStyle/>
                    <a:p>
                      <a:r>
                        <a:rPr lang="en-US" dirty="0" smtClean="0"/>
                        <a:t>Title</a:t>
                      </a:r>
                      <a:r>
                        <a:rPr lang="en-US" baseline="0" dirty="0" smtClean="0"/>
                        <a:t> either generic or improper caps</a:t>
                      </a:r>
                      <a:endParaRPr lang="en-US" dirty="0"/>
                    </a:p>
                  </a:txBody>
                  <a:tcPr/>
                </a:tc>
                <a:tc>
                  <a:txBody>
                    <a:bodyPr/>
                    <a:lstStyle/>
                    <a:p>
                      <a:r>
                        <a:rPr lang="en-US" dirty="0" smtClean="0"/>
                        <a:t>Research</a:t>
                      </a:r>
                      <a:r>
                        <a:rPr lang="en-US" baseline="0" dirty="0" smtClean="0"/>
                        <a:t> on self parking Garage</a:t>
                      </a:r>
                      <a:endParaRPr lang="en-US" dirty="0"/>
                    </a:p>
                  </a:txBody>
                  <a:tcPr/>
                </a:tc>
                <a:tc>
                  <a:txBody>
                    <a:bodyPr/>
                    <a:lstStyle/>
                    <a:p>
                      <a:r>
                        <a:rPr lang="en-US" dirty="0" smtClean="0"/>
                        <a:t>Capitals</a:t>
                      </a:r>
                      <a:r>
                        <a:rPr lang="en-US" baseline="0" dirty="0" smtClean="0"/>
                        <a:t> on all words in title of 4 or more letters</a:t>
                      </a:r>
                      <a:endParaRPr lang="en-US" dirty="0"/>
                    </a:p>
                  </a:txBody>
                  <a:tcPr/>
                </a:tc>
              </a:tr>
              <a:tr h="370840">
                <a:tc>
                  <a:txBody>
                    <a:bodyPr/>
                    <a:lstStyle/>
                    <a:p>
                      <a:r>
                        <a:rPr lang="en-US" dirty="0" smtClean="0"/>
                        <a:t>3</a:t>
                      </a:r>
                      <a:endParaRPr lang="en-US" dirty="0"/>
                    </a:p>
                  </a:txBody>
                  <a:tcPr/>
                </a:tc>
                <a:tc>
                  <a:txBody>
                    <a:bodyPr/>
                    <a:lstStyle/>
                    <a:p>
                      <a:r>
                        <a:rPr lang="en-US" dirty="0" smtClean="0"/>
                        <a:t>Paragraphs not structured properly—no</a:t>
                      </a:r>
                      <a:r>
                        <a:rPr lang="en-US" baseline="0" dirty="0" smtClean="0"/>
                        <a:t> topic sentence or multiple topic sentences</a:t>
                      </a:r>
                      <a:endParaRPr lang="en-US" dirty="0"/>
                    </a:p>
                  </a:txBody>
                  <a:tcPr/>
                </a:tc>
                <a:tc>
                  <a:txBody>
                    <a:bodyPr/>
                    <a:lstStyle/>
                    <a:p>
                      <a:endParaRPr lang="en-US" dirty="0"/>
                    </a:p>
                  </a:txBody>
                  <a:tcPr/>
                </a:tc>
                <a:tc>
                  <a:txBody>
                    <a:bodyPr/>
                    <a:lstStyle/>
                    <a:p>
                      <a:r>
                        <a:rPr lang="en-US" dirty="0" smtClean="0"/>
                        <a:t>Do</a:t>
                      </a:r>
                      <a:r>
                        <a:rPr lang="en-US" baseline="0" dirty="0" smtClean="0"/>
                        <a:t> all sentences in the paragraph support topic sentence?</a:t>
                      </a:r>
                      <a:endParaRPr lang="en-US" dirty="0"/>
                    </a:p>
                  </a:txBody>
                  <a:tcPr/>
                </a:tc>
              </a:tr>
            </a:tbl>
          </a:graphicData>
        </a:graphic>
      </p:graphicFrame>
    </p:spTree>
    <p:extLst>
      <p:ext uri="{BB962C8B-B14F-4D97-AF65-F5344CB8AC3E}">
        <p14:creationId xmlns:p14="http://schemas.microsoft.com/office/powerpoint/2010/main" val="12556088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1705" y="382331"/>
            <a:ext cx="7886700" cy="886159"/>
          </a:xfrm>
        </p:spPr>
        <p:txBody>
          <a:bodyPr>
            <a:normAutofit fontScale="90000"/>
          </a:bodyPr>
          <a:lstStyle/>
          <a:p>
            <a:r>
              <a:rPr lang="en-US" dirty="0" smtClean="0"/>
              <a:t>Paragraphs Have One Topic</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766" y="1851024"/>
            <a:ext cx="9118277" cy="20744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117600" y="4913745"/>
            <a:ext cx="6807200" cy="1754326"/>
          </a:xfrm>
          <a:prstGeom prst="rect">
            <a:avLst/>
          </a:prstGeom>
          <a:noFill/>
          <a:ln>
            <a:solidFill>
              <a:srgbClr val="FFFF00"/>
            </a:solidFill>
          </a:ln>
        </p:spPr>
        <p:txBody>
          <a:bodyPr wrap="square" rtlCol="0">
            <a:spAutoFit/>
          </a:bodyPr>
          <a:lstStyle/>
          <a:p>
            <a:pPr algn="ctr"/>
            <a:r>
              <a:rPr lang="en-US" dirty="0" smtClean="0">
                <a:solidFill>
                  <a:srgbClr val="FFFF00"/>
                </a:solidFill>
              </a:rPr>
              <a:t>This paragraph passes the “Structure Test”: </a:t>
            </a:r>
          </a:p>
          <a:p>
            <a:pPr algn="ctr"/>
            <a:endParaRPr lang="en-US" dirty="0" smtClean="0">
              <a:solidFill>
                <a:srgbClr val="FFFF00"/>
              </a:solidFill>
            </a:endParaRPr>
          </a:p>
          <a:p>
            <a:r>
              <a:rPr lang="en-US" dirty="0" smtClean="0">
                <a:solidFill>
                  <a:srgbClr val="FFFF00"/>
                </a:solidFill>
              </a:rPr>
              <a:t> a. Topic Sentence is first sentence.  </a:t>
            </a:r>
          </a:p>
          <a:p>
            <a:endParaRPr lang="en-US" dirty="0" smtClean="0">
              <a:solidFill>
                <a:srgbClr val="FFFF00"/>
              </a:solidFill>
            </a:endParaRPr>
          </a:p>
          <a:p>
            <a:r>
              <a:rPr lang="en-US" dirty="0" smtClean="0">
                <a:solidFill>
                  <a:srgbClr val="FFFF00"/>
                </a:solidFill>
              </a:rPr>
              <a:t>b. Every other sentence supports the Topic Sentence by mentioning some aspect of the running game</a:t>
            </a:r>
            <a:endParaRPr lang="en-US" dirty="0">
              <a:solidFill>
                <a:srgbClr val="FFFF00"/>
              </a:solidFill>
            </a:endParaRPr>
          </a:p>
        </p:txBody>
      </p:sp>
    </p:spTree>
    <p:extLst>
      <p:ext uri="{BB962C8B-B14F-4D97-AF65-F5344CB8AC3E}">
        <p14:creationId xmlns:p14="http://schemas.microsoft.com/office/powerpoint/2010/main" val="16197074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First 5 page Proposal</a:t>
            </a:r>
            <a:br>
              <a:rPr lang="en-US" sz="3600" dirty="0" smtClean="0"/>
            </a:br>
            <a:r>
              <a:rPr lang="en-US" sz="3600" dirty="0" smtClean="0"/>
              <a:t>A Concise version  of </a:t>
            </a:r>
            <a:r>
              <a:rPr lang="en-US" sz="3600" dirty="0"/>
              <a:t>a</a:t>
            </a:r>
            <a:r>
              <a:rPr lang="en-US" sz="3600" dirty="0" smtClean="0"/>
              <a:t> Business Plan     </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904264137"/>
              </p:ext>
            </p:extLst>
          </p:nvPr>
        </p:nvGraphicFramePr>
        <p:xfrm>
          <a:off x="748146" y="1383355"/>
          <a:ext cx="7387935" cy="5105313"/>
        </p:xfrm>
        <a:graphic>
          <a:graphicData uri="http://schemas.openxmlformats.org/drawingml/2006/table">
            <a:tbl>
              <a:tblPr firstRow="1" bandRow="1">
                <a:tableStyleId>{5C22544A-7EE6-4342-B048-85BDC9FD1C3A}</a:tableStyleId>
              </a:tblPr>
              <a:tblGrid>
                <a:gridCol w="1579418"/>
                <a:gridCol w="1375756"/>
                <a:gridCol w="1477587"/>
                <a:gridCol w="1477587"/>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400" b="1" dirty="0" smtClean="0"/>
                        <a:t>1.</a:t>
                      </a:r>
                      <a:r>
                        <a:rPr lang="en-US" sz="1400" b="1" baseline="0" dirty="0" smtClean="0"/>
                        <a:t> </a:t>
                      </a:r>
                      <a:r>
                        <a:rPr lang="en-US" sz="1400" b="1" dirty="0" smtClean="0"/>
                        <a:t>Abstract</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page max</a:t>
                      </a:r>
                      <a:endParaRPr lang="en-US" sz="1400" dirty="0"/>
                    </a:p>
                  </a:txBody>
                  <a:tcPr>
                    <a:solidFill>
                      <a:srgbClr val="FFFF00"/>
                    </a:solidFill>
                  </a:tcPr>
                </a:tc>
                <a:tc>
                  <a:txBody>
                    <a:bodyPr/>
                    <a:lstStyle/>
                    <a:p>
                      <a:r>
                        <a:rPr lang="en-US" sz="1400" dirty="0" smtClean="0"/>
                        <a:t>½ page max</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2. Executive</a:t>
                      </a:r>
                      <a:r>
                        <a:rPr lang="en-US" sz="1400" b="1" baseline="0" dirty="0" smtClean="0"/>
                        <a:t> Summary</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a:t>
                      </a:r>
                      <a:r>
                        <a:rPr lang="en-US" sz="1400" baseline="0" dirty="0" smtClean="0"/>
                        <a:t> page</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5. Finance and Economics</a:t>
                      </a:r>
                      <a:endParaRPr lang="en-US" sz="1400" b="1" dirty="0"/>
                    </a:p>
                  </a:txBody>
                  <a:tcPr>
                    <a:solidFill>
                      <a:srgbClr val="FFFF00"/>
                    </a:solidFill>
                  </a:tcPr>
                </a:tc>
                <a:tc>
                  <a:txBody>
                    <a:bodyPr/>
                    <a:lstStyle/>
                    <a:p>
                      <a:r>
                        <a:rPr lang="en-US" sz="1400" dirty="0" smtClean="0"/>
                        <a:t>Short paragraph</a:t>
                      </a:r>
                      <a:endParaRPr lang="en-US" sz="1400" dirty="0"/>
                    </a:p>
                  </a:txBody>
                  <a:tcPr/>
                </a:tc>
                <a:tc>
                  <a:txBody>
                    <a:bodyPr/>
                    <a:lstStyle/>
                    <a:p>
                      <a:r>
                        <a:rPr lang="en-US" sz="1400" dirty="0" smtClean="0"/>
                        <a:t>½ to </a:t>
                      </a:r>
                      <a:r>
                        <a:rPr lang="en-US" sz="1400" baseline="0" dirty="0" smtClean="0"/>
                        <a:t> 1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6. Management</a:t>
                      </a:r>
                      <a:r>
                        <a:rPr lang="en-US" sz="1400" b="1" baseline="0" dirty="0" smtClean="0"/>
                        <a:t> Team</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7. Risks and Assumptions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a:t>
                      </a:r>
                      <a:r>
                        <a:rPr lang="en-US" sz="1400" baseline="0" dirty="0" smtClean="0"/>
                        <a:t>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A. Sources</a:t>
                      </a:r>
                      <a:endParaRPr lang="en-US" sz="1400" b="1" dirty="0"/>
                    </a:p>
                  </a:txBody>
                  <a:tcPr>
                    <a:solidFill>
                      <a:srgbClr val="FFFF00"/>
                    </a:solidFill>
                  </a:tcPr>
                </a:tc>
                <a:tc>
                  <a:txBody>
                    <a:bodyPr/>
                    <a:lstStyle/>
                    <a:p>
                      <a:r>
                        <a:rPr lang="en-US" sz="1400" dirty="0" smtClean="0"/>
                        <a:t>Not Applicable</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 page</a:t>
                      </a:r>
                      <a:endParaRPr lang="en-US" sz="1400" dirty="0"/>
                    </a:p>
                  </a:txBody>
                  <a:tcPr/>
                </a:tc>
                <a:tc>
                  <a:txBody>
                    <a:bodyPr/>
                    <a:lstStyle/>
                    <a:p>
                      <a:endParaRPr lang="en-US" sz="1400" dirty="0"/>
                    </a:p>
                  </a:txBody>
                  <a:tcPr>
                    <a:solidFill>
                      <a:srgbClr val="FFFF00"/>
                    </a:solidFill>
                  </a:tcPr>
                </a:tc>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smtClean="0">
                <a:solidFill>
                  <a:srgbClr val="FFFF00"/>
                </a:solidFill>
              </a:rPr>
              <a:t>The outline endures while the content grows</a:t>
            </a:r>
            <a:endParaRPr lang="en-US" dirty="0">
              <a:solidFill>
                <a:srgbClr val="FFFF00"/>
              </a:solidFill>
            </a:endParaRPr>
          </a:p>
        </p:txBody>
      </p:sp>
    </p:spTree>
    <p:extLst>
      <p:ext uri="{BB962C8B-B14F-4D97-AF65-F5344CB8AC3E}">
        <p14:creationId xmlns:p14="http://schemas.microsoft.com/office/powerpoint/2010/main" val="1004522019"/>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Draft</a:t>
            </a:r>
            <a:br>
              <a:rPr lang="en-US" dirty="0" smtClean="0"/>
            </a:br>
            <a:endParaRPr lang="en-US" dirty="0"/>
          </a:p>
        </p:txBody>
      </p:sp>
      <p:sp>
        <p:nvSpPr>
          <p:cNvPr id="3" name="Content Placeholder 2"/>
          <p:cNvSpPr>
            <a:spLocks noGrp="1"/>
          </p:cNvSpPr>
          <p:nvPr>
            <p:ph idx="1"/>
          </p:nvPr>
        </p:nvSpPr>
        <p:spPr>
          <a:xfrm>
            <a:off x="692975" y="711200"/>
            <a:ext cx="7886700" cy="5948218"/>
          </a:xfrm>
        </p:spPr>
        <p:txBody>
          <a:bodyPr>
            <a:normAutofit lnSpcReduction="10000"/>
          </a:bodyPr>
          <a:lstStyle/>
          <a:p>
            <a:pPr marL="457200" indent="-457200">
              <a:buFont typeface="+mj-lt"/>
              <a:buAutoNum type="arabicPeriod"/>
            </a:pPr>
            <a:r>
              <a:rPr lang="en-US" dirty="0" smtClean="0"/>
              <a:t>A first complete paper with all the elements in the outline in the right proportions</a:t>
            </a:r>
          </a:p>
          <a:p>
            <a:pPr marL="457200" indent="-457200">
              <a:buFont typeface="+mj-lt"/>
              <a:buAutoNum type="arabicPeriod"/>
            </a:pPr>
            <a:r>
              <a:rPr lang="en-US" dirty="0" smtClean="0"/>
              <a:t>Structurally in </a:t>
            </a:r>
            <a:r>
              <a:rPr lang="en-US" dirty="0" smtClean="0">
                <a:solidFill>
                  <a:srgbClr val="FFFF00"/>
                </a:solidFill>
              </a:rPr>
              <a:t>the final form</a:t>
            </a:r>
          </a:p>
          <a:p>
            <a:pPr marL="914400" lvl="1" indent="-457200">
              <a:buFont typeface="Arial" panose="020B0604020202020204" pitchFamily="34" charset="0"/>
              <a:buChar char="•"/>
            </a:pPr>
            <a:r>
              <a:rPr lang="en-US" dirty="0" smtClean="0">
                <a:solidFill>
                  <a:srgbClr val="FFFF00"/>
                </a:solidFill>
              </a:rPr>
              <a:t>Topic Sentences have final content, but may be “</a:t>
            </a:r>
            <a:r>
              <a:rPr lang="en-US" dirty="0" err="1" smtClean="0">
                <a:solidFill>
                  <a:srgbClr val="FFFF00"/>
                </a:solidFill>
              </a:rPr>
              <a:t>tightend</a:t>
            </a:r>
            <a:r>
              <a:rPr lang="en-US" dirty="0" smtClean="0">
                <a:solidFill>
                  <a:srgbClr val="FFFF00"/>
                </a:solidFill>
              </a:rPr>
              <a:t> up in final”</a:t>
            </a:r>
          </a:p>
          <a:p>
            <a:pPr marL="914400" lvl="1" indent="-457200">
              <a:buFont typeface="Arial" panose="020B0604020202020204" pitchFamily="34" charset="0"/>
              <a:buChar char="•"/>
            </a:pPr>
            <a:r>
              <a:rPr lang="en-US" dirty="0" smtClean="0">
                <a:solidFill>
                  <a:srgbClr val="FFFF00"/>
                </a:solidFill>
              </a:rPr>
              <a:t>Read topic sentences of Draft and get the flow of the paper</a:t>
            </a:r>
          </a:p>
          <a:p>
            <a:pPr marL="457200" indent="-457200">
              <a:buFont typeface="+mj-lt"/>
              <a:buAutoNum type="arabicPeriod"/>
            </a:pPr>
            <a:r>
              <a:rPr lang="en-US" dirty="0" smtClean="0"/>
              <a:t>Set up for success, but not “polished”</a:t>
            </a:r>
          </a:p>
          <a:p>
            <a:pPr marL="457200" indent="-457200">
              <a:buFont typeface="+mj-lt"/>
              <a:buAutoNum type="arabicPeriod"/>
            </a:pPr>
            <a:endParaRPr lang="en-US" dirty="0" smtClean="0"/>
          </a:p>
          <a:p>
            <a:pPr marL="914400" lvl="1" indent="-457200">
              <a:buFont typeface="Arial" panose="020B0604020202020204" pitchFamily="34" charset="0"/>
              <a:buChar char="•"/>
            </a:pPr>
            <a:r>
              <a:rPr lang="en-US" dirty="0" smtClean="0">
                <a:solidFill>
                  <a:srgbClr val="FFFF00"/>
                </a:solidFill>
              </a:rPr>
              <a:t>Abstract, Executive Summary, Conclusion are finalized last, after the Body of the paper</a:t>
            </a:r>
          </a:p>
          <a:p>
            <a:pPr marL="1257300" lvl="2" indent="-342900">
              <a:buFont typeface="Arial" panose="020B0604020202020204" pitchFamily="34" charset="0"/>
              <a:buChar char="•"/>
            </a:pPr>
            <a:endParaRPr lang="en-US" dirty="0" smtClean="0">
              <a:solidFill>
                <a:srgbClr val="FFFF00"/>
              </a:solidFill>
            </a:endParaRPr>
          </a:p>
          <a:p>
            <a:pPr marL="914400" lvl="1" indent="-457200">
              <a:buFont typeface="Arial" panose="020B0604020202020204" pitchFamily="34" charset="0"/>
              <a:buChar char="•"/>
            </a:pPr>
            <a:r>
              <a:rPr lang="en-US" dirty="0" smtClean="0">
                <a:solidFill>
                  <a:srgbClr val="FFFF00"/>
                </a:solidFill>
              </a:rPr>
              <a:t>Body (Product Proposal and Market/product research are complete in content, but not necessarily as concise as the final)</a:t>
            </a:r>
          </a:p>
          <a:p>
            <a:pPr marL="914400" lvl="1" indent="-457200">
              <a:buFont typeface="+mj-lt"/>
              <a:buAutoNum type="arabicPeriod"/>
            </a:pPr>
            <a:endParaRPr lang="en-US" dirty="0">
              <a:solidFill>
                <a:srgbClr val="FFFF00"/>
              </a:solidFill>
            </a:endParaRPr>
          </a:p>
          <a:p>
            <a:pPr marL="457200" indent="-457200">
              <a:buFont typeface="+mj-lt"/>
              <a:buAutoNum type="arabicPeriod"/>
            </a:pPr>
            <a:r>
              <a:rPr lang="en-US" dirty="0" smtClean="0"/>
              <a:t>Draft likely longer than Final </a:t>
            </a:r>
          </a:p>
          <a:p>
            <a:pPr marL="914400" lvl="1" indent="-457200">
              <a:buFont typeface="Arial" panose="020B0604020202020204" pitchFamily="34" charset="0"/>
              <a:buChar char="•"/>
            </a:pPr>
            <a:r>
              <a:rPr lang="en-US" dirty="0" smtClean="0"/>
              <a:t>Add conciseness: Reduce wordiness/filler, remove/rewrite words to make simpler</a:t>
            </a:r>
          </a:p>
          <a:p>
            <a:r>
              <a:rPr lang="en-US" dirty="0" smtClean="0"/>
              <a:t>5.    Incorporates </a:t>
            </a:r>
            <a:r>
              <a:rPr lang="en-US" dirty="0" smtClean="0">
                <a:solidFill>
                  <a:srgbClr val="FFFF00"/>
                </a:solidFill>
              </a:rPr>
              <a:t>Checklist</a:t>
            </a:r>
            <a:r>
              <a:rPr lang="en-US" dirty="0" smtClean="0"/>
              <a:t> to ensure complete paper elements</a:t>
            </a:r>
          </a:p>
          <a:p>
            <a:r>
              <a:rPr lang="en-US" dirty="0"/>
              <a:t>6</a:t>
            </a:r>
            <a:r>
              <a:rPr lang="en-US" dirty="0" smtClean="0"/>
              <a:t>.   </a:t>
            </a:r>
            <a:r>
              <a:rPr lang="en-US" dirty="0" smtClean="0">
                <a:solidFill>
                  <a:srgbClr val="FFFF00"/>
                </a:solidFill>
              </a:rPr>
              <a:t>Peer Review two papers from the class (mostly to get the process down)</a:t>
            </a:r>
          </a:p>
          <a:p>
            <a:pPr marL="914400" lvl="1" indent="-457200">
              <a:buAutoNum type="arabicPeriod"/>
            </a:pPr>
            <a:endParaRPr lang="en-US" dirty="0"/>
          </a:p>
        </p:txBody>
      </p:sp>
    </p:spTree>
    <p:extLst>
      <p:ext uri="{BB962C8B-B14F-4D97-AF65-F5344CB8AC3E}">
        <p14:creationId xmlns:p14="http://schemas.microsoft.com/office/powerpoint/2010/main" val="2294887136"/>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253023"/>
            <a:ext cx="7886700" cy="886159"/>
          </a:xfrm>
        </p:spPr>
        <p:txBody>
          <a:bodyPr/>
          <a:lstStyle/>
          <a:p>
            <a:r>
              <a:rPr lang="en-US" dirty="0" smtClean="0"/>
              <a:t>Peer Review</a:t>
            </a:r>
            <a:endParaRPr lang="en-US" dirty="0"/>
          </a:p>
        </p:txBody>
      </p:sp>
      <p:sp>
        <p:nvSpPr>
          <p:cNvPr id="3" name="Content Placeholder 2"/>
          <p:cNvSpPr>
            <a:spLocks noGrp="1"/>
          </p:cNvSpPr>
          <p:nvPr>
            <p:ph idx="1"/>
          </p:nvPr>
        </p:nvSpPr>
        <p:spPr>
          <a:xfrm>
            <a:off x="600941" y="992461"/>
            <a:ext cx="7886700" cy="5865539"/>
          </a:xfrm>
        </p:spPr>
        <p:txBody>
          <a:bodyPr>
            <a:normAutofit/>
          </a:bodyPr>
          <a:lstStyle/>
          <a:p>
            <a:pPr marL="342900" indent="-342900">
              <a:buFontTx/>
              <a:buChar char="-"/>
            </a:pPr>
            <a:r>
              <a:rPr lang="en-US" dirty="0" smtClean="0"/>
              <a:t>You will implement 2 Peer Reviews as part of the exercise</a:t>
            </a:r>
          </a:p>
          <a:p>
            <a:pPr marL="342900" indent="-342900">
              <a:buFontTx/>
              <a:buChar char="-"/>
            </a:pPr>
            <a:endParaRPr lang="en-US" dirty="0"/>
          </a:p>
          <a:p>
            <a:pPr marL="342900" indent="-342900">
              <a:buFontTx/>
              <a:buChar char="-"/>
            </a:pPr>
            <a:r>
              <a:rPr lang="en-US" dirty="0" smtClean="0"/>
              <a:t>Complete no later than Oct 17 (papers due by Oct 13)</a:t>
            </a:r>
          </a:p>
          <a:p>
            <a:pPr marL="342900" indent="-342900">
              <a:buFontTx/>
              <a:buChar char="-"/>
            </a:pPr>
            <a:endParaRPr lang="en-US" dirty="0"/>
          </a:p>
          <a:p>
            <a:pPr marL="342900" indent="-342900">
              <a:buFontTx/>
              <a:buChar char="-"/>
            </a:pPr>
            <a:r>
              <a:rPr lang="en-US" dirty="0" smtClean="0">
                <a:hlinkClick r:id="rId2" action="ppaction://hlinkfile"/>
              </a:rPr>
              <a:t>Canvas Peer Review Process Video</a:t>
            </a:r>
            <a:endParaRPr lang="en-US" dirty="0" smtClean="0"/>
          </a:p>
          <a:p>
            <a:pPr marL="342900" indent="-342900">
              <a:buFontTx/>
              <a:buChar char="-"/>
            </a:pPr>
            <a:endParaRPr lang="en-US" dirty="0"/>
          </a:p>
          <a:p>
            <a:pPr lvl="1"/>
            <a:r>
              <a:rPr lang="en-US" sz="2000" dirty="0" smtClean="0"/>
              <a:t>-Complete Checklist for a. Content and b. Grammar</a:t>
            </a:r>
          </a:p>
          <a:p>
            <a:pPr lvl="1"/>
            <a:r>
              <a:rPr lang="en-US" sz="2000" dirty="0" smtClean="0"/>
              <a:t>-Provide Peer Reviews </a:t>
            </a:r>
          </a:p>
          <a:p>
            <a:pPr lvl="1"/>
            <a:r>
              <a:rPr lang="en-US" sz="2000" dirty="0" smtClean="0"/>
              <a:t>-Validate each paragraph </a:t>
            </a:r>
          </a:p>
          <a:p>
            <a:pPr lvl="1"/>
            <a:r>
              <a:rPr lang="en-US" sz="2000" dirty="0"/>
              <a:t>	</a:t>
            </a:r>
            <a:r>
              <a:rPr lang="en-US" sz="2000" dirty="0" smtClean="0"/>
              <a:t>a. Flow Test:  Flow of paper consistent with reading topic sentences of paragraphs</a:t>
            </a:r>
          </a:p>
          <a:p>
            <a:pPr lvl="1"/>
            <a:r>
              <a:rPr lang="en-US" sz="2000" dirty="0"/>
              <a:t>	</a:t>
            </a:r>
            <a:r>
              <a:rPr lang="en-US" sz="2000" dirty="0" smtClean="0"/>
              <a:t>b. Support Test:  Topic sentence of each paragraph is supported by each of the other sentences in the paragraph</a:t>
            </a:r>
            <a:endParaRPr lang="en-US" sz="2000" dirty="0"/>
          </a:p>
          <a:p>
            <a:pPr lvl="1"/>
            <a:r>
              <a:rPr lang="en-US" sz="2000" dirty="0" smtClean="0"/>
              <a:t> </a:t>
            </a:r>
          </a:p>
        </p:txBody>
      </p:sp>
    </p:spTree>
    <p:extLst>
      <p:ext uri="{BB962C8B-B14F-4D97-AF65-F5344CB8AC3E}">
        <p14:creationId xmlns:p14="http://schemas.microsoft.com/office/powerpoint/2010/main" val="6306473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smtClean="0"/>
          </a:p>
          <a:p>
            <a:endParaRPr lang="en-US" dirty="0" smtClean="0"/>
          </a:p>
        </p:txBody>
      </p:sp>
      <p:sp>
        <p:nvSpPr>
          <p:cNvPr id="6" name="TextBox 5"/>
          <p:cNvSpPr txBox="1"/>
          <p:nvPr/>
        </p:nvSpPr>
        <p:spPr>
          <a:xfrm>
            <a:off x="696188" y="671691"/>
            <a:ext cx="5203867" cy="5355312"/>
          </a:xfrm>
          <a:prstGeom prst="rect">
            <a:avLst/>
          </a:prstGeom>
          <a:noFill/>
        </p:spPr>
        <p:txBody>
          <a:bodyPr wrap="square" rtlCol="0">
            <a:spAutoFit/>
          </a:bodyPr>
          <a:lstStyle/>
          <a:p>
            <a:pPr algn="ctr"/>
            <a:r>
              <a:rPr lang="en-US" dirty="0" smtClean="0"/>
              <a:t>Agenda</a:t>
            </a:r>
          </a:p>
          <a:p>
            <a:pPr marL="285750" indent="-285750">
              <a:buFontTx/>
              <a:buChar char="-"/>
            </a:pPr>
            <a:r>
              <a:rPr lang="en-US" dirty="0" smtClean="0"/>
              <a:t>Ethics: Virtue Ethics Review (</a:t>
            </a:r>
            <a:r>
              <a:rPr lang="en-US" dirty="0" err="1" smtClean="0"/>
              <a:t>Ch</a:t>
            </a:r>
            <a:r>
              <a:rPr lang="en-US" dirty="0" smtClean="0"/>
              <a:t> 5)</a:t>
            </a:r>
          </a:p>
          <a:p>
            <a:pPr marL="742950" lvl="1" indent="-285750">
              <a:buFontTx/>
              <a:buChar char="-"/>
            </a:pPr>
            <a:r>
              <a:rPr lang="en-US" dirty="0" smtClean="0"/>
              <a:t>Applied to Previous Case Study</a:t>
            </a:r>
          </a:p>
          <a:p>
            <a:pPr marL="742950" lvl="1" indent="-285750">
              <a:buFontTx/>
              <a:buChar char="-"/>
            </a:pPr>
            <a:r>
              <a:rPr lang="en-US" dirty="0" smtClean="0"/>
              <a:t>Challenger Disaster </a:t>
            </a:r>
            <a:r>
              <a:rPr lang="en-US" dirty="0" err="1" smtClean="0"/>
              <a:t>Followup</a:t>
            </a:r>
            <a:endParaRPr lang="en-US" dirty="0" smtClean="0"/>
          </a:p>
          <a:p>
            <a:pPr marL="742950" lvl="1" indent="-285750">
              <a:buFontTx/>
              <a:buChar char="-"/>
            </a:pPr>
            <a:endParaRPr lang="en-US" dirty="0"/>
          </a:p>
          <a:p>
            <a:pPr marL="285750" indent="-285750">
              <a:buFontTx/>
              <a:buChar char="-"/>
            </a:pPr>
            <a:r>
              <a:rPr lang="en-US" dirty="0" smtClean="0"/>
              <a:t>Midterm Paper Items</a:t>
            </a:r>
          </a:p>
          <a:p>
            <a:pPr marL="742950" lvl="1" indent="-285750">
              <a:buFontTx/>
              <a:buChar char="-"/>
            </a:pPr>
            <a:r>
              <a:rPr lang="en-US" dirty="0" smtClean="0"/>
              <a:t>Research Inputs (submitted </a:t>
            </a:r>
            <a:r>
              <a:rPr lang="en-US" dirty="0" smtClean="0"/>
              <a:t>)</a:t>
            </a:r>
          </a:p>
          <a:p>
            <a:pPr marL="742950" lvl="1" indent="-285750">
              <a:buFontTx/>
              <a:buChar char="-"/>
            </a:pPr>
            <a:r>
              <a:rPr lang="en-US" dirty="0" smtClean="0"/>
              <a:t>Upcoming </a:t>
            </a:r>
            <a:r>
              <a:rPr lang="en-US" dirty="0" smtClean="0"/>
              <a:t>Draft Preparation </a:t>
            </a:r>
            <a:endParaRPr lang="en-US" dirty="0" smtClean="0"/>
          </a:p>
          <a:p>
            <a:pPr marL="742950" lvl="1" indent="-285750">
              <a:buFontTx/>
              <a:buChar char="-"/>
            </a:pPr>
            <a:r>
              <a:rPr lang="en-US" u="sng" dirty="0" smtClean="0"/>
              <a:t>Focus </a:t>
            </a:r>
            <a:r>
              <a:rPr lang="en-US" u="sng" dirty="0" smtClean="0"/>
              <a:t>on Abstract, Exec Summary and Conclusion (Bring A, ES, C draft to </a:t>
            </a:r>
            <a:r>
              <a:rPr lang="en-US" u="sng" dirty="0" smtClean="0"/>
              <a:t>Class after draft submission</a:t>
            </a:r>
          </a:p>
          <a:p>
            <a:pPr marL="742950" lvl="1" indent="-285750">
              <a:buFontTx/>
              <a:buChar char="-"/>
            </a:pPr>
            <a:r>
              <a:rPr lang="en-US" u="sng" dirty="0" smtClean="0"/>
              <a:t> </a:t>
            </a:r>
            <a:r>
              <a:rPr lang="en-US" dirty="0" smtClean="0"/>
              <a:t>Preparing </a:t>
            </a:r>
            <a:r>
              <a:rPr lang="en-US" dirty="0" smtClean="0"/>
              <a:t>for the Final </a:t>
            </a:r>
            <a:r>
              <a:rPr lang="en-US" dirty="0" smtClean="0"/>
              <a:t>paper)</a:t>
            </a:r>
            <a:endParaRPr lang="en-US" dirty="0" smtClean="0"/>
          </a:p>
          <a:p>
            <a:pPr marL="285750" indent="-285750">
              <a:buFontTx/>
              <a:buChar char="-"/>
            </a:pPr>
            <a:endParaRPr lang="en-US" dirty="0" smtClean="0"/>
          </a:p>
          <a:p>
            <a:pPr marL="285750" indent="-285750">
              <a:buFontTx/>
              <a:buChar char="-"/>
            </a:pPr>
            <a:r>
              <a:rPr lang="en-US" dirty="0" smtClean="0"/>
              <a:t>Final Paper </a:t>
            </a:r>
          </a:p>
          <a:p>
            <a:pPr marL="742950" lvl="1" indent="-285750">
              <a:buFontTx/>
              <a:buChar char="-"/>
            </a:pPr>
            <a:r>
              <a:rPr lang="en-US" u="sng" dirty="0" smtClean="0"/>
              <a:t>Topic Overview Paragraph </a:t>
            </a:r>
            <a:endParaRPr lang="en-US" u="sng" dirty="0" smtClean="0"/>
          </a:p>
          <a:p>
            <a:pPr marL="742950" lvl="1" indent="-285750">
              <a:buFontTx/>
              <a:buChar char="-"/>
            </a:pPr>
            <a:r>
              <a:rPr lang="en-US" dirty="0" smtClean="0"/>
              <a:t>Topic </a:t>
            </a:r>
            <a:r>
              <a:rPr lang="en-US" dirty="0" smtClean="0"/>
              <a:t>Draft </a:t>
            </a:r>
            <a:r>
              <a:rPr lang="en-US" dirty="0" smtClean="0"/>
              <a:t>(submitted)</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5 Page Report</a:t>
            </a:r>
            <a:br>
              <a:rPr lang="en-US" dirty="0" smtClean="0"/>
            </a:br>
            <a:endParaRPr lang="en-US" dirty="0"/>
          </a:p>
        </p:txBody>
      </p:sp>
      <p:sp>
        <p:nvSpPr>
          <p:cNvPr id="3" name="Content Placeholder 2"/>
          <p:cNvSpPr>
            <a:spLocks noGrp="1"/>
          </p:cNvSpPr>
          <p:nvPr>
            <p:ph idx="1"/>
          </p:nvPr>
        </p:nvSpPr>
        <p:spPr>
          <a:xfrm>
            <a:off x="692975" y="1731818"/>
            <a:ext cx="7886700" cy="4249881"/>
          </a:xfrm>
        </p:spPr>
        <p:txBody>
          <a:bodyPr>
            <a:normAutofit lnSpcReduction="10000"/>
          </a:bodyPr>
          <a:lstStyle/>
          <a:p>
            <a:r>
              <a:rPr lang="en-US" dirty="0" smtClean="0"/>
              <a:t>The First 5 Page Report will be a </a:t>
            </a:r>
            <a:r>
              <a:rPr lang="en-US" dirty="0" smtClean="0">
                <a:solidFill>
                  <a:srgbClr val="FFFF00"/>
                </a:solidFill>
              </a:rPr>
              <a:t>Proposal/Business Plan </a:t>
            </a:r>
            <a:r>
              <a:rPr lang="en-US" dirty="0" smtClean="0"/>
              <a:t>focused on adding a new product to the product line or entering a new area </a:t>
            </a:r>
          </a:p>
          <a:p>
            <a:r>
              <a:rPr lang="en-US" dirty="0"/>
              <a:t>	</a:t>
            </a:r>
            <a:r>
              <a:rPr lang="en-US" dirty="0" smtClean="0"/>
              <a:t>-</a:t>
            </a:r>
            <a:r>
              <a:rPr lang="en-US" dirty="0" smtClean="0">
                <a:solidFill>
                  <a:srgbClr val="FFFF00"/>
                </a:solidFill>
              </a:rPr>
              <a:t>Target audience is “your boss” </a:t>
            </a:r>
            <a:r>
              <a:rPr lang="en-US" dirty="0" smtClean="0"/>
              <a:t>who wants to get the project approved</a:t>
            </a:r>
          </a:p>
          <a:p>
            <a:r>
              <a:rPr lang="en-US" dirty="0"/>
              <a:t>	</a:t>
            </a:r>
            <a:r>
              <a:rPr lang="en-US" dirty="0" smtClean="0"/>
              <a:t>-Arm her/him with the </a:t>
            </a:r>
            <a:r>
              <a:rPr lang="en-US" dirty="0" smtClean="0">
                <a:solidFill>
                  <a:srgbClr val="FFFF00"/>
                </a:solidFill>
              </a:rPr>
              <a:t>convincing approach and supporting facts</a:t>
            </a:r>
            <a:r>
              <a:rPr lang="en-US" dirty="0" smtClean="0"/>
              <a:t> to get the project moving</a:t>
            </a:r>
          </a:p>
          <a:p>
            <a:r>
              <a:rPr lang="en-US" dirty="0"/>
              <a:t>	</a:t>
            </a:r>
            <a:r>
              <a:rPr lang="en-US" dirty="0" smtClean="0"/>
              <a:t>-Topic areas suggested, but specific paper topic should be put forth by the student</a:t>
            </a:r>
          </a:p>
          <a:p>
            <a:r>
              <a:rPr lang="en-US" dirty="0"/>
              <a:t>	</a:t>
            </a:r>
            <a:endParaRPr lang="en-US" dirty="0" smtClean="0"/>
          </a:p>
          <a:p>
            <a:r>
              <a:rPr lang="en-US" dirty="0" smtClean="0"/>
              <a:t>Submit candidate topic </a:t>
            </a:r>
            <a:r>
              <a:rPr lang="en-US" dirty="0" err="1" smtClean="0"/>
              <a:t>writeup</a:t>
            </a:r>
            <a:r>
              <a:rPr lang="en-US" dirty="0" smtClean="0"/>
              <a:t> (600 words) for approval </a:t>
            </a:r>
            <a:endParaRPr lang="en-US" dirty="0"/>
          </a:p>
          <a:p>
            <a:endParaRPr lang="en-US" dirty="0"/>
          </a:p>
          <a:p>
            <a:r>
              <a:rPr lang="en-US" dirty="0" smtClean="0"/>
              <a:t>Develop interim and final deliverables per Canvas schedule</a:t>
            </a:r>
          </a:p>
          <a:p>
            <a:pPr>
              <a:buNone/>
            </a:pPr>
            <a:endParaRPr lang="en-US" dirty="0" smtClean="0"/>
          </a:p>
          <a:p>
            <a:endParaRPr lang="en-US" dirty="0"/>
          </a:p>
        </p:txBody>
      </p:sp>
    </p:spTree>
    <p:extLst>
      <p:ext uri="{BB962C8B-B14F-4D97-AF65-F5344CB8AC3E}">
        <p14:creationId xmlns:p14="http://schemas.microsoft.com/office/powerpoint/2010/main" val="351765902"/>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07682"/>
            <a:ext cx="7886700" cy="886159"/>
          </a:xfrm>
        </p:spPr>
        <p:txBody>
          <a:bodyPr/>
          <a:lstStyle/>
          <a:p>
            <a:r>
              <a:rPr lang="en-US" dirty="0" smtClean="0"/>
              <a:t>Class Exercise 3.14</a:t>
            </a:r>
            <a:endParaRPr lang="en-US" dirty="0"/>
          </a:p>
        </p:txBody>
      </p:sp>
      <p:sp>
        <p:nvSpPr>
          <p:cNvPr id="3" name="Content Placeholder 2"/>
          <p:cNvSpPr>
            <a:spLocks noGrp="1"/>
          </p:cNvSpPr>
          <p:nvPr>
            <p:ph idx="1"/>
          </p:nvPr>
        </p:nvSpPr>
        <p:spPr/>
        <p:txBody>
          <a:bodyPr/>
          <a:lstStyle/>
          <a:p>
            <a:r>
              <a:rPr lang="en-US" dirty="0" smtClean="0"/>
              <a:t>For 3.14 (after you submit draft of Midterm </a:t>
            </a:r>
            <a:r>
              <a:rPr lang="en-US" dirty="0" smtClean="0"/>
              <a:t>3.13)</a:t>
            </a:r>
            <a:endParaRPr lang="en-US" dirty="0" smtClean="0"/>
          </a:p>
          <a:p>
            <a:endParaRPr lang="en-US" dirty="0"/>
          </a:p>
          <a:p>
            <a:r>
              <a:rPr lang="en-US" dirty="0" smtClean="0"/>
              <a:t>Bring a printout of your Abstract, Executive Summary and Conclusion paragraph (s) to class to exchange with team members </a:t>
            </a:r>
          </a:p>
          <a:p>
            <a:endParaRPr lang="en-US" dirty="0"/>
          </a:p>
          <a:p>
            <a:r>
              <a:rPr lang="en-US" dirty="0" smtClean="0"/>
              <a:t>Inputs will help craft the final versions of these important paragraphs due 3.19</a:t>
            </a:r>
            <a:endParaRPr lang="en-US" dirty="0"/>
          </a:p>
        </p:txBody>
      </p:sp>
    </p:spTree>
    <p:extLst>
      <p:ext uri="{BB962C8B-B14F-4D97-AF65-F5344CB8AC3E}">
        <p14:creationId xmlns:p14="http://schemas.microsoft.com/office/powerpoint/2010/main" val="40472999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34104"/>
            <a:ext cx="7886700" cy="886159"/>
          </a:xfrm>
        </p:spPr>
        <p:txBody>
          <a:bodyPr/>
          <a:lstStyle/>
          <a:p>
            <a:r>
              <a:rPr lang="en-US" dirty="0" smtClean="0"/>
              <a:t>Midterm Paper Rubric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81521"/>
            <a:ext cx="89725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438004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269186"/>
            <a:ext cx="7886700" cy="886159"/>
          </a:xfrm>
        </p:spPr>
        <p:txBody>
          <a:bodyPr>
            <a:normAutofit fontScale="90000"/>
          </a:bodyPr>
          <a:lstStyle/>
          <a:p>
            <a:pPr algn="ctr"/>
            <a:r>
              <a:rPr lang="en-US" dirty="0" smtClean="0"/>
              <a:t>2</a:t>
            </a:r>
            <a:r>
              <a:rPr lang="en-US" baseline="30000" dirty="0" smtClean="0"/>
              <a:t>nd</a:t>
            </a:r>
            <a:r>
              <a:rPr lang="en-US" dirty="0" smtClean="0"/>
              <a:t> &amp; 3</a:t>
            </a:r>
            <a:r>
              <a:rPr lang="en-US" baseline="30000" dirty="0" smtClean="0"/>
              <a:t>rd</a:t>
            </a:r>
            <a:r>
              <a:rPr lang="en-US" dirty="0" smtClean="0"/>
              <a:t> Five Page Reports (Final Paper): Initial Input</a:t>
            </a:r>
            <a:endParaRPr lang="en-US" dirty="0"/>
          </a:p>
        </p:txBody>
      </p:sp>
      <p:sp>
        <p:nvSpPr>
          <p:cNvPr id="3" name="Content Placeholder 2"/>
          <p:cNvSpPr>
            <a:spLocks noGrp="1"/>
          </p:cNvSpPr>
          <p:nvPr>
            <p:ph idx="1"/>
          </p:nvPr>
        </p:nvSpPr>
        <p:spPr>
          <a:xfrm>
            <a:off x="659823" y="1710588"/>
            <a:ext cx="7886700" cy="4617476"/>
          </a:xfrm>
        </p:spPr>
        <p:txBody>
          <a:bodyPr>
            <a:normAutofit/>
          </a:bodyPr>
          <a:lstStyle/>
          <a:p>
            <a:r>
              <a:rPr lang="en-US" dirty="0" smtClean="0"/>
              <a:t>The last 10 pages can be a continuation of the Proposal IF you are taking EE297 or EE299.  This 15 page Proposal will then be used as a Proposal for your Project.</a:t>
            </a:r>
          </a:p>
          <a:p>
            <a:endParaRPr lang="en-US" dirty="0"/>
          </a:p>
          <a:p>
            <a:r>
              <a:rPr lang="en-US" dirty="0" smtClean="0"/>
              <a:t>                                                 or</a:t>
            </a:r>
          </a:p>
          <a:p>
            <a:endParaRPr lang="en-US" dirty="0"/>
          </a:p>
          <a:p>
            <a:r>
              <a:rPr lang="en-US" dirty="0"/>
              <a:t>If you are not planning on taking EE297 or EE299 the last </a:t>
            </a:r>
            <a:r>
              <a:rPr lang="en-US" dirty="0">
                <a:solidFill>
                  <a:srgbClr val="FFFF00"/>
                </a:solidFill>
              </a:rPr>
              <a:t>10 pages </a:t>
            </a:r>
            <a:r>
              <a:rPr lang="en-US" dirty="0" smtClean="0">
                <a:solidFill>
                  <a:srgbClr val="FFFF00"/>
                </a:solidFill>
              </a:rPr>
              <a:t>can  </a:t>
            </a:r>
            <a:r>
              <a:rPr lang="en-US" dirty="0">
                <a:solidFill>
                  <a:srgbClr val="FFFF00"/>
                </a:solidFill>
              </a:rPr>
              <a:t>be a Research </a:t>
            </a:r>
            <a:r>
              <a:rPr lang="en-US" dirty="0" smtClean="0">
                <a:solidFill>
                  <a:srgbClr val="FFFF00"/>
                </a:solidFill>
              </a:rPr>
              <a:t>Report for a chosen approved area.</a:t>
            </a:r>
            <a:endParaRPr lang="en-US" dirty="0">
              <a:solidFill>
                <a:srgbClr val="FFFF00"/>
              </a:solidFill>
            </a:endParaRPr>
          </a:p>
          <a:p>
            <a:endParaRPr lang="en-US" dirty="0"/>
          </a:p>
          <a:p>
            <a:r>
              <a:rPr lang="en-US" dirty="0"/>
              <a:t>The SPECIFIC Topic </a:t>
            </a:r>
            <a:r>
              <a:rPr lang="en-US" dirty="0" smtClean="0"/>
              <a:t>should be submitted for approval (selected topics will be presented to the class)</a:t>
            </a:r>
          </a:p>
          <a:p>
            <a:endParaRPr lang="en-US" dirty="0" smtClean="0"/>
          </a:p>
        </p:txBody>
      </p:sp>
    </p:spTree>
    <p:extLst>
      <p:ext uri="{BB962C8B-B14F-4D97-AF65-F5344CB8AC3E}">
        <p14:creationId xmlns:p14="http://schemas.microsoft.com/office/powerpoint/2010/main" val="18946229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996" y="123713"/>
            <a:ext cx="7886700" cy="886159"/>
          </a:xfrm>
        </p:spPr>
        <p:txBody>
          <a:bodyPr>
            <a:normAutofit fontScale="90000"/>
          </a:bodyPr>
          <a:lstStyle/>
          <a:p>
            <a:r>
              <a:rPr lang="en-US" sz="4000" dirty="0" smtClean="0"/>
              <a:t>Oct 3 Final Topic Assignment (Expanded Midterm Paper)</a:t>
            </a:r>
            <a:endParaRPr lang="en-US" sz="4000" dirty="0"/>
          </a:p>
        </p:txBody>
      </p:sp>
      <p:sp>
        <p:nvSpPr>
          <p:cNvPr id="3" name="Content Placeholder 2"/>
          <p:cNvSpPr>
            <a:spLocks noGrp="1"/>
          </p:cNvSpPr>
          <p:nvPr>
            <p:ph idx="1"/>
          </p:nvPr>
        </p:nvSpPr>
        <p:spPr>
          <a:xfrm>
            <a:off x="674832" y="1413164"/>
            <a:ext cx="7886700" cy="5966691"/>
          </a:xfrm>
        </p:spPr>
        <p:txBody>
          <a:bodyPr>
            <a:normAutofit fontScale="92500" lnSpcReduction="20000"/>
          </a:bodyPr>
          <a:lstStyle/>
          <a:p>
            <a:r>
              <a:rPr lang="en-US" dirty="0"/>
              <a:t>Prepare and submit a document of &gt;600 words that describes your preferred topic for the Final Paper ( 1. Extended Product Proposal or 2. Research Paper).  </a:t>
            </a:r>
          </a:p>
          <a:p>
            <a:r>
              <a:rPr lang="en-US" dirty="0" smtClean="0"/>
              <a:t>Note</a:t>
            </a:r>
            <a:r>
              <a:rPr lang="en-US" dirty="0"/>
              <a:t>: the ultimate Final Paper has the following description (1 or 2):</a:t>
            </a:r>
          </a:p>
          <a:p>
            <a:r>
              <a:rPr lang="en-US" dirty="0"/>
              <a:t>1</a:t>
            </a:r>
            <a:r>
              <a:rPr lang="en-US" dirty="0">
                <a:solidFill>
                  <a:srgbClr val="FFFF00"/>
                </a:solidFill>
              </a:rPr>
              <a:t>. Extended Midterm Paper (Final paper will be a total of 15 pages that expands the midterm topic that builds on the First 5 Page Report)</a:t>
            </a:r>
          </a:p>
          <a:p>
            <a:r>
              <a:rPr lang="en-US" dirty="0">
                <a:solidFill>
                  <a:srgbClr val="FFFF00"/>
                </a:solidFill>
              </a:rPr>
              <a:t>The First 5 Page Report (Midterm) will be a Proposal/Business Plan focused on adding a new product to the product line or entering a new area</a:t>
            </a:r>
          </a:p>
          <a:p>
            <a:r>
              <a:rPr lang="en-US" dirty="0">
                <a:solidFill>
                  <a:srgbClr val="FFFF00"/>
                </a:solidFill>
              </a:rPr>
              <a:t>  -Target audience is “your boss” who wants to get the project approved</a:t>
            </a:r>
          </a:p>
          <a:p>
            <a:r>
              <a:rPr lang="en-US" dirty="0">
                <a:solidFill>
                  <a:srgbClr val="FFFF00"/>
                </a:solidFill>
              </a:rPr>
              <a:t>  -Arm her/him with the convincing approach and supporting facts to get the project moving</a:t>
            </a:r>
          </a:p>
          <a:p>
            <a:r>
              <a:rPr lang="en-US" dirty="0">
                <a:solidFill>
                  <a:srgbClr val="FFFF00"/>
                </a:solidFill>
              </a:rPr>
              <a:t>  -Topic areas suggested, but specific paper topic should be put forth by the student</a:t>
            </a:r>
          </a:p>
          <a:p>
            <a:r>
              <a:rPr lang="en-US" dirty="0">
                <a:solidFill>
                  <a:srgbClr val="FFFF00"/>
                </a:solidFill>
              </a:rPr>
              <a:t> Submit candidate topic write-up (600 words) </a:t>
            </a:r>
          </a:p>
          <a:p>
            <a:r>
              <a:rPr lang="en-US" dirty="0"/>
              <a:t>If you choose to provide an </a:t>
            </a:r>
            <a:r>
              <a:rPr lang="en-US" dirty="0">
                <a:solidFill>
                  <a:srgbClr val="FFFF00"/>
                </a:solidFill>
              </a:rPr>
              <a:t>Extended Midterm paper, then include a DESCRIPTION OF HOW YOU WILL EXPAND THE EXISTING MIDTERM BY 10 PAGES </a:t>
            </a:r>
            <a:r>
              <a:rPr lang="en-US" dirty="0"/>
              <a:t>(such as a. expand the Product Description to more detail of the component technologies or b. expand the market research and the competitive research/analysis</a:t>
            </a:r>
            <a:r>
              <a:rPr lang="en-US" dirty="0" smtClean="0"/>
              <a:t>)</a:t>
            </a:r>
            <a:endParaRPr lang="en-US" dirty="0"/>
          </a:p>
        </p:txBody>
      </p:sp>
    </p:spTree>
    <p:extLst>
      <p:ext uri="{BB962C8B-B14F-4D97-AF65-F5344CB8AC3E}">
        <p14:creationId xmlns:p14="http://schemas.microsoft.com/office/powerpoint/2010/main" val="28847928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414" y="216077"/>
            <a:ext cx="7886700" cy="886159"/>
          </a:xfrm>
        </p:spPr>
        <p:txBody>
          <a:bodyPr/>
          <a:lstStyle/>
          <a:p>
            <a:r>
              <a:rPr lang="en-US" dirty="0" smtClean="0"/>
              <a:t>Research Paper Topic </a:t>
            </a:r>
            <a:endParaRPr lang="en-US" dirty="0"/>
          </a:p>
        </p:txBody>
      </p:sp>
      <p:sp>
        <p:nvSpPr>
          <p:cNvPr id="3" name="Content Placeholder 2"/>
          <p:cNvSpPr>
            <a:spLocks noGrp="1"/>
          </p:cNvSpPr>
          <p:nvPr>
            <p:ph idx="1"/>
          </p:nvPr>
        </p:nvSpPr>
        <p:spPr>
          <a:xfrm>
            <a:off x="637887" y="1108364"/>
            <a:ext cx="7886700" cy="5523345"/>
          </a:xfrm>
        </p:spPr>
        <p:txBody>
          <a:bodyPr>
            <a:normAutofit fontScale="92500"/>
          </a:bodyPr>
          <a:lstStyle/>
          <a:p>
            <a:pPr lvl="0"/>
            <a:r>
              <a:rPr lang="en-US" sz="2400" dirty="0">
                <a:solidFill>
                  <a:prstClr val="white"/>
                </a:solidFill>
              </a:rPr>
              <a:t>2. Research topic paper based on IEEE format that investigates an area of emerging technology with application to Electrical Engineering</a:t>
            </a:r>
          </a:p>
          <a:p>
            <a:pPr lvl="0"/>
            <a:r>
              <a:rPr lang="en-US" sz="2400" dirty="0">
                <a:solidFill>
                  <a:prstClr val="white"/>
                </a:solidFill>
              </a:rPr>
              <a:t>-10 pages minimum of original research for the final paper</a:t>
            </a:r>
          </a:p>
          <a:p>
            <a:pPr lvl="0"/>
            <a:r>
              <a:rPr lang="en-US" sz="2400" dirty="0">
                <a:solidFill>
                  <a:srgbClr val="FFFF00"/>
                </a:solidFill>
              </a:rPr>
              <a:t>For the 600 word Topic Proposal address each of the following in a well structured </a:t>
            </a:r>
            <a:r>
              <a:rPr lang="en-US" sz="2400" dirty="0" err="1">
                <a:solidFill>
                  <a:srgbClr val="FFFF00"/>
                </a:solidFill>
              </a:rPr>
              <a:t>approx</a:t>
            </a:r>
            <a:r>
              <a:rPr lang="en-US" sz="2400" dirty="0">
                <a:solidFill>
                  <a:srgbClr val="FFFF00"/>
                </a:solidFill>
              </a:rPr>
              <a:t> 2 pager paper:</a:t>
            </a:r>
          </a:p>
          <a:p>
            <a:pPr lvl="0"/>
            <a:r>
              <a:rPr lang="en-US" sz="2400" dirty="0">
                <a:solidFill>
                  <a:srgbClr val="FFFF00"/>
                </a:solidFill>
              </a:rPr>
              <a:t>-What is the area?</a:t>
            </a:r>
          </a:p>
          <a:p>
            <a:pPr lvl="0"/>
            <a:r>
              <a:rPr lang="en-US" sz="2400" dirty="0">
                <a:solidFill>
                  <a:srgbClr val="FFFF00"/>
                </a:solidFill>
              </a:rPr>
              <a:t>-Why is the area relevant?</a:t>
            </a:r>
          </a:p>
          <a:p>
            <a:pPr lvl="0"/>
            <a:r>
              <a:rPr lang="en-US" sz="2400" dirty="0">
                <a:solidFill>
                  <a:srgbClr val="FFFF00"/>
                </a:solidFill>
              </a:rPr>
              <a:t>-What areas of research will you undertake in the investigation?</a:t>
            </a:r>
          </a:p>
          <a:p>
            <a:pPr lvl="0"/>
            <a:r>
              <a:rPr lang="en-US" sz="2400" dirty="0">
                <a:solidFill>
                  <a:srgbClr val="FFFF00"/>
                </a:solidFill>
              </a:rPr>
              <a:t>-Why did you choose this area?</a:t>
            </a:r>
          </a:p>
          <a:p>
            <a:pPr lvl="0"/>
            <a:r>
              <a:rPr lang="en-US" sz="2400" dirty="0">
                <a:solidFill>
                  <a:prstClr val="white"/>
                </a:solidFill>
              </a:rPr>
              <a:t>3. Provide  a Self-Grading page at the end of your submission that addresses a. word count b. underline topic sentences for each paragraph, c. Check for passive voice, d,  confirm no use of "very" and e. no personal pronouns</a:t>
            </a:r>
          </a:p>
          <a:p>
            <a:endParaRPr lang="en-US" dirty="0"/>
          </a:p>
        </p:txBody>
      </p:sp>
    </p:spTree>
    <p:extLst>
      <p:ext uri="{BB962C8B-B14F-4D97-AF65-F5344CB8AC3E}">
        <p14:creationId xmlns:p14="http://schemas.microsoft.com/office/powerpoint/2010/main" val="1019797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941" y="253022"/>
            <a:ext cx="7886700" cy="886159"/>
          </a:xfrm>
        </p:spPr>
        <p:txBody>
          <a:bodyPr/>
          <a:lstStyle/>
          <a:p>
            <a:r>
              <a:rPr lang="en-US" dirty="0" smtClean="0"/>
              <a:t>Final Paper Topic Items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8788346"/>
              </p:ext>
            </p:extLst>
          </p:nvPr>
        </p:nvGraphicFramePr>
        <p:xfrm>
          <a:off x="193965" y="1047173"/>
          <a:ext cx="8672944" cy="5674360"/>
        </p:xfrm>
        <a:graphic>
          <a:graphicData uri="http://schemas.openxmlformats.org/drawingml/2006/table">
            <a:tbl>
              <a:tblPr firstRow="1" bandRow="1">
                <a:tableStyleId>{5C22544A-7EE6-4342-B048-85BDC9FD1C3A}</a:tableStyleId>
              </a:tblPr>
              <a:tblGrid>
                <a:gridCol w="771309"/>
                <a:gridCol w="2350581"/>
                <a:gridCol w="2484581"/>
                <a:gridCol w="3066473"/>
              </a:tblGrid>
              <a:tr h="370840">
                <a:tc>
                  <a:txBody>
                    <a:bodyPr/>
                    <a:lstStyle/>
                    <a:p>
                      <a:r>
                        <a:rPr lang="en-US" dirty="0" smtClean="0"/>
                        <a:t>Item</a:t>
                      </a:r>
                      <a:endParaRPr lang="en-US" dirty="0"/>
                    </a:p>
                  </a:txBody>
                  <a:tcPr/>
                </a:tc>
                <a:tc>
                  <a:txBody>
                    <a:bodyPr/>
                    <a:lstStyle/>
                    <a:p>
                      <a:r>
                        <a:rPr lang="en-US" dirty="0" smtClean="0"/>
                        <a:t>Description</a:t>
                      </a:r>
                      <a:endParaRPr lang="en-US" dirty="0"/>
                    </a:p>
                  </a:txBody>
                  <a:tcPr/>
                </a:tc>
                <a:tc>
                  <a:txBody>
                    <a:bodyPr/>
                    <a:lstStyle/>
                    <a:p>
                      <a:r>
                        <a:rPr lang="en-US" dirty="0" smtClean="0"/>
                        <a:t>Example</a:t>
                      </a:r>
                      <a:endParaRPr lang="en-US" dirty="0"/>
                    </a:p>
                  </a:txBody>
                  <a:tcPr/>
                </a:tc>
                <a:tc>
                  <a:txBody>
                    <a:bodyPr/>
                    <a:lstStyle/>
                    <a:p>
                      <a:r>
                        <a:rPr lang="en-US" dirty="0" smtClean="0"/>
                        <a:t>Action to Address</a:t>
                      </a:r>
                      <a:endParaRPr lang="en-US" dirty="0"/>
                    </a:p>
                  </a:txBody>
                  <a:tcPr/>
                </a:tc>
              </a:tr>
              <a:tr h="370840">
                <a:tc>
                  <a:txBody>
                    <a:bodyPr/>
                    <a:lstStyle/>
                    <a:p>
                      <a:r>
                        <a:rPr lang="en-US" dirty="0" smtClean="0"/>
                        <a:t>1</a:t>
                      </a:r>
                      <a:endParaRPr lang="en-US" dirty="0"/>
                    </a:p>
                  </a:txBody>
                  <a:tcPr/>
                </a:tc>
                <a:tc>
                  <a:txBody>
                    <a:bodyPr/>
                    <a:lstStyle/>
                    <a:p>
                      <a:r>
                        <a:rPr lang="en-US" dirty="0" smtClean="0"/>
                        <a:t>Referring to the “project” instead of the “product” or “research</a:t>
                      </a:r>
                      <a:r>
                        <a:rPr lang="en-US" baseline="0" dirty="0" smtClean="0"/>
                        <a:t> topic”.  </a:t>
                      </a:r>
                    </a:p>
                    <a:p>
                      <a:endParaRPr lang="en-US" baseline="0" dirty="0" smtClean="0"/>
                    </a:p>
                    <a:p>
                      <a:r>
                        <a:rPr lang="en-US" baseline="0" dirty="0" smtClean="0"/>
                        <a:t>Project is to implement project or research</a:t>
                      </a:r>
                      <a:endParaRPr lang="en-US" dirty="0"/>
                    </a:p>
                  </a:txBody>
                  <a:tcPr/>
                </a:tc>
                <a:tc>
                  <a:txBody>
                    <a:bodyPr/>
                    <a:lstStyle/>
                    <a:p>
                      <a:r>
                        <a:rPr lang="en-US" dirty="0" smtClean="0"/>
                        <a:t>The proposed</a:t>
                      </a:r>
                      <a:r>
                        <a:rPr lang="en-US" baseline="0" dirty="0" smtClean="0"/>
                        <a:t> project is Adding AI to network controller</a:t>
                      </a:r>
                      <a:endParaRPr lang="en-US" dirty="0"/>
                    </a:p>
                  </a:txBody>
                  <a:tcPr/>
                </a:tc>
                <a:tc>
                  <a:txBody>
                    <a:bodyPr/>
                    <a:lstStyle/>
                    <a:p>
                      <a:r>
                        <a:rPr lang="en-US" dirty="0" smtClean="0"/>
                        <a:t>Define your product or your research topic </a:t>
                      </a:r>
                      <a:endParaRPr lang="en-US" dirty="0"/>
                    </a:p>
                  </a:txBody>
                  <a:tcPr/>
                </a:tc>
              </a:tr>
              <a:tr h="370840">
                <a:tc>
                  <a:txBody>
                    <a:bodyPr/>
                    <a:lstStyle/>
                    <a:p>
                      <a:r>
                        <a:rPr lang="en-US" dirty="0" smtClean="0"/>
                        <a:t>2</a:t>
                      </a:r>
                      <a:endParaRPr lang="en-US" dirty="0"/>
                    </a:p>
                  </a:txBody>
                  <a:tcPr/>
                </a:tc>
                <a:tc>
                  <a:txBody>
                    <a:bodyPr/>
                    <a:lstStyle/>
                    <a:p>
                      <a:r>
                        <a:rPr lang="en-US" dirty="0" smtClean="0"/>
                        <a:t>Proposing</a:t>
                      </a:r>
                      <a:r>
                        <a:rPr lang="en-US" baseline="0" dirty="0" smtClean="0"/>
                        <a:t>  a “concept” :too vague</a:t>
                      </a:r>
                      <a:endParaRPr lang="en-US" dirty="0"/>
                    </a:p>
                  </a:txBody>
                  <a:tcPr/>
                </a:tc>
                <a:tc>
                  <a:txBody>
                    <a:bodyPr/>
                    <a:lstStyle/>
                    <a:p>
                      <a:r>
                        <a:rPr lang="en-US" dirty="0" smtClean="0"/>
                        <a:t>The</a:t>
                      </a:r>
                      <a:r>
                        <a:rPr lang="en-US" baseline="0" dirty="0" smtClean="0"/>
                        <a:t> concept of the paper is….</a:t>
                      </a:r>
                      <a:endParaRPr lang="en-US" dirty="0"/>
                    </a:p>
                  </a:txBody>
                  <a:tcPr/>
                </a:tc>
                <a:tc>
                  <a:txBody>
                    <a:bodyPr/>
                    <a:lstStyle/>
                    <a:p>
                      <a:r>
                        <a:rPr lang="en-US" dirty="0" smtClean="0"/>
                        <a:t>Answer</a:t>
                      </a:r>
                      <a:r>
                        <a:rPr lang="en-US" baseline="0" dirty="0" smtClean="0"/>
                        <a:t> right away, what is the product or what is the research topic?</a:t>
                      </a:r>
                      <a:endParaRPr lang="en-US" dirty="0"/>
                    </a:p>
                  </a:txBody>
                  <a:tcPr/>
                </a:tc>
              </a:tr>
              <a:tr h="370840">
                <a:tc>
                  <a:txBody>
                    <a:bodyPr/>
                    <a:lstStyle/>
                    <a:p>
                      <a:r>
                        <a:rPr lang="en-US" dirty="0" smtClean="0"/>
                        <a:t>3</a:t>
                      </a:r>
                      <a:endParaRPr lang="en-US" dirty="0"/>
                    </a:p>
                  </a:txBody>
                  <a:tcPr/>
                </a:tc>
                <a:tc>
                  <a:txBody>
                    <a:bodyPr/>
                    <a:lstStyle/>
                    <a:p>
                      <a:r>
                        <a:rPr lang="en-US" dirty="0" smtClean="0"/>
                        <a:t>Using questions in</a:t>
                      </a:r>
                      <a:r>
                        <a:rPr lang="en-US" baseline="0" dirty="0" smtClean="0"/>
                        <a:t> topic or in first line of paragraph</a:t>
                      </a:r>
                      <a:endParaRPr lang="en-US" dirty="0"/>
                    </a:p>
                  </a:txBody>
                  <a:tcPr/>
                </a:tc>
                <a:tc>
                  <a:txBody>
                    <a:bodyPr/>
                    <a:lstStyle/>
                    <a:p>
                      <a:r>
                        <a:rPr lang="en-US" dirty="0" smtClean="0"/>
                        <a:t>What</a:t>
                      </a:r>
                      <a:r>
                        <a:rPr lang="en-US" baseline="0" dirty="0" smtClean="0"/>
                        <a:t> is the real way to implement AI in </a:t>
                      </a:r>
                      <a:r>
                        <a:rPr lang="en-US" baseline="0" dirty="0" err="1" smtClean="0"/>
                        <a:t>IoT</a:t>
                      </a:r>
                      <a:r>
                        <a:rPr lang="en-US" baseline="0" dirty="0" smtClean="0"/>
                        <a:t>?</a:t>
                      </a:r>
                      <a:endParaRPr lang="en-US" dirty="0"/>
                    </a:p>
                  </a:txBody>
                  <a:tcPr/>
                </a:tc>
                <a:tc>
                  <a:txBody>
                    <a:bodyPr/>
                    <a:lstStyle/>
                    <a:p>
                      <a:r>
                        <a:rPr lang="en-US" dirty="0" smtClean="0"/>
                        <a:t>No</a:t>
                      </a:r>
                      <a:r>
                        <a:rPr lang="en-US" baseline="0" dirty="0" smtClean="0"/>
                        <a:t> questions in titles or topic sentences. Redundant </a:t>
                      </a:r>
                      <a:endParaRPr lang="en-US" dirty="0"/>
                    </a:p>
                  </a:txBody>
                  <a:tcPr/>
                </a:tc>
              </a:tr>
              <a:tr h="370840">
                <a:tc>
                  <a:txBody>
                    <a:bodyPr/>
                    <a:lstStyle/>
                    <a:p>
                      <a:r>
                        <a:rPr lang="en-US" dirty="0" smtClean="0"/>
                        <a:t>4</a:t>
                      </a:r>
                      <a:r>
                        <a:rPr lang="en-US" baseline="0" dirty="0" smtClean="0"/>
                        <a:t> </a:t>
                      </a:r>
                      <a:endParaRPr lang="en-US" dirty="0"/>
                    </a:p>
                  </a:txBody>
                  <a:tcPr/>
                </a:tc>
                <a:tc>
                  <a:txBody>
                    <a:bodyPr/>
                    <a:lstStyle/>
                    <a:p>
                      <a:r>
                        <a:rPr lang="en-US" dirty="0" smtClean="0"/>
                        <a:t>Making</a:t>
                      </a:r>
                      <a:r>
                        <a:rPr lang="en-US" baseline="0" dirty="0" smtClean="0"/>
                        <a:t> a background paragraph before saying what the topic is</a:t>
                      </a:r>
                      <a:endParaRPr lang="en-US" dirty="0"/>
                    </a:p>
                  </a:txBody>
                  <a:tcPr/>
                </a:tc>
                <a:tc>
                  <a:txBody>
                    <a:bodyPr/>
                    <a:lstStyle/>
                    <a:p>
                      <a:r>
                        <a:rPr lang="en-US" dirty="0" smtClean="0"/>
                        <a:t>1. The</a:t>
                      </a:r>
                      <a:r>
                        <a:rPr lang="en-US" baseline="0" dirty="0" smtClean="0"/>
                        <a:t> world of technology is changing day to day…</a:t>
                      </a:r>
                    </a:p>
                    <a:p>
                      <a:r>
                        <a:rPr lang="en-US" baseline="0" dirty="0" smtClean="0"/>
                        <a:t>2. The proposed product is…..</a:t>
                      </a:r>
                      <a:endParaRPr lang="en-US" dirty="0"/>
                    </a:p>
                  </a:txBody>
                  <a:tcPr/>
                </a:tc>
                <a:tc>
                  <a:txBody>
                    <a:bodyPr/>
                    <a:lstStyle/>
                    <a:p>
                      <a:r>
                        <a:rPr lang="en-US" dirty="0" smtClean="0"/>
                        <a:t>Put the description</a:t>
                      </a:r>
                      <a:r>
                        <a:rPr lang="en-US" baseline="0" dirty="0" smtClean="0"/>
                        <a:t> of the topic in the first paragraph and then provide background</a:t>
                      </a:r>
                      <a:endParaRPr lang="en-US" dirty="0"/>
                    </a:p>
                  </a:txBody>
                  <a:tcPr/>
                </a:tc>
              </a:tr>
            </a:tbl>
          </a:graphicData>
        </a:graphic>
      </p:graphicFrame>
    </p:spTree>
    <p:extLst>
      <p:ext uri="{BB962C8B-B14F-4D97-AF65-F5344CB8AC3E}">
        <p14:creationId xmlns:p14="http://schemas.microsoft.com/office/powerpoint/2010/main" val="105623941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093236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2943" y="2158561"/>
            <a:ext cx="8070182" cy="838033"/>
          </a:xfrm>
        </p:spPr>
        <p:txBody>
          <a:bodyPr/>
          <a:lstStyle/>
          <a:p>
            <a:pPr algn="ctr"/>
            <a:r>
              <a:rPr lang="en-US" sz="6600" dirty="0" smtClean="0"/>
              <a:t>Citations</a:t>
            </a:r>
            <a:endParaRPr lang="en-US" sz="6600" dirty="0"/>
          </a:p>
        </p:txBody>
      </p:sp>
      <p:sp>
        <p:nvSpPr>
          <p:cNvPr id="4" name="Text Placeholder 3"/>
          <p:cNvSpPr>
            <a:spLocks noGrp="1"/>
          </p:cNvSpPr>
          <p:nvPr>
            <p:ph type="body" sz="quarter" idx="16"/>
          </p:nvPr>
        </p:nvSpPr>
        <p:spPr>
          <a:xfrm>
            <a:off x="5766955" y="5698374"/>
            <a:ext cx="2349470" cy="438912"/>
          </a:xfrm>
        </p:spPr>
        <p:txBody>
          <a:bodyPr/>
          <a:lstStyle/>
          <a:p>
            <a:endParaRPr lang="en-US" dirty="0"/>
          </a:p>
        </p:txBody>
      </p:sp>
    </p:spTree>
    <p:extLst>
      <p:ext uri="{BB962C8B-B14F-4D97-AF65-F5344CB8AC3E}">
        <p14:creationId xmlns:p14="http://schemas.microsoft.com/office/powerpoint/2010/main" val="3850724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Author Center</a:t>
            </a:r>
            <a:endParaRPr lang="en-US" dirty="0"/>
          </a:p>
        </p:txBody>
      </p:sp>
      <p:sp>
        <p:nvSpPr>
          <p:cNvPr id="3" name="Content Placeholder 2"/>
          <p:cNvSpPr>
            <a:spLocks noGrp="1"/>
          </p:cNvSpPr>
          <p:nvPr>
            <p:ph idx="1"/>
          </p:nvPr>
        </p:nvSpPr>
        <p:spPr>
          <a:xfrm>
            <a:off x="607868" y="2095051"/>
            <a:ext cx="7886700" cy="3713467"/>
          </a:xfrm>
        </p:spPr>
        <p:txBody>
          <a:bodyPr>
            <a:normAutofit/>
          </a:bodyPr>
          <a:lstStyle/>
          <a:p>
            <a:r>
              <a:rPr lang="en-US" dirty="0" smtClean="0"/>
              <a:t>-IEEE articles and journals have a set process to provide consistency</a:t>
            </a:r>
          </a:p>
          <a:p>
            <a:endParaRPr lang="en-US" dirty="0"/>
          </a:p>
          <a:p>
            <a:r>
              <a:rPr lang="en-US" dirty="0"/>
              <a:t>-http://ieeeauthorcenter.ieee.org/submit-your-article-for-peer-review/the-</a:t>
            </a:r>
            <a:r>
              <a:rPr lang="en-US" dirty="0" err="1"/>
              <a:t>ieee</a:t>
            </a:r>
            <a:r>
              <a:rPr lang="en-US" dirty="0"/>
              <a:t>-article-submission-process</a:t>
            </a:r>
            <a:r>
              <a:rPr lang="en-US" dirty="0" smtClean="0"/>
              <a:t>/</a:t>
            </a:r>
          </a:p>
          <a:p>
            <a:endParaRPr lang="en-US" dirty="0"/>
          </a:p>
          <a:p>
            <a:r>
              <a:rPr lang="en-US" dirty="0" smtClean="0"/>
              <a:t>-Process overview posted on Canvas  (</a:t>
            </a:r>
            <a:r>
              <a:rPr lang="en-US" dirty="0" err="1" smtClean="0"/>
              <a:t>Trans_Jour</a:t>
            </a:r>
            <a:r>
              <a:rPr lang="en-US" dirty="0" smtClean="0"/>
              <a:t> template)</a:t>
            </a:r>
          </a:p>
          <a:p>
            <a:endParaRPr lang="en-US" dirty="0"/>
          </a:p>
          <a:p>
            <a:r>
              <a:rPr lang="en-US" dirty="0" smtClean="0"/>
              <a:t>-Provides detail on authoring, peer review, figures, tables for professional journal and symposia submissions</a:t>
            </a:r>
          </a:p>
          <a:p>
            <a:endParaRPr lang="en-US" dirty="0"/>
          </a:p>
          <a:p>
            <a:endParaRPr lang="en-US" dirty="0" smtClean="0"/>
          </a:p>
          <a:p>
            <a:endParaRPr lang="en-US" dirty="0"/>
          </a:p>
        </p:txBody>
      </p:sp>
    </p:spTree>
    <p:extLst>
      <p:ext uri="{BB962C8B-B14F-4D97-AF65-F5344CB8AC3E}">
        <p14:creationId xmlns:p14="http://schemas.microsoft.com/office/powerpoint/2010/main" val="16447005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022" y="270717"/>
            <a:ext cx="7886700" cy="886159"/>
          </a:xfrm>
        </p:spPr>
        <p:txBody>
          <a:bodyPr>
            <a:normAutofit fontScale="90000"/>
          </a:bodyPr>
          <a:lstStyle/>
          <a:p>
            <a:pPr algn="ctr"/>
            <a:r>
              <a:rPr lang="en-US" dirty="0" smtClean="0"/>
              <a:t>Makeup Class for Missed Sep 24, 2019 Session</a:t>
            </a:r>
            <a:endParaRPr lang="en-US" dirty="0"/>
          </a:p>
        </p:txBody>
      </p:sp>
      <p:sp>
        <p:nvSpPr>
          <p:cNvPr id="3" name="Content Placeholder 2"/>
          <p:cNvSpPr>
            <a:spLocks noGrp="1"/>
          </p:cNvSpPr>
          <p:nvPr>
            <p:ph idx="1"/>
          </p:nvPr>
        </p:nvSpPr>
        <p:spPr>
          <a:xfrm>
            <a:off x="647900" y="1502114"/>
            <a:ext cx="7886700" cy="4253793"/>
          </a:xfrm>
        </p:spPr>
        <p:txBody>
          <a:bodyPr>
            <a:normAutofit/>
          </a:bodyPr>
          <a:lstStyle/>
          <a:p>
            <a:r>
              <a:rPr lang="en-US" dirty="0" smtClean="0"/>
              <a:t>Makeup Class  for team (finalized by EE </a:t>
            </a:r>
            <a:r>
              <a:rPr lang="en-US" dirty="0" err="1" smtClean="0"/>
              <a:t>dept</a:t>
            </a:r>
            <a:r>
              <a:rPr lang="en-US" dirty="0" smtClean="0"/>
              <a:t>):</a:t>
            </a:r>
          </a:p>
          <a:p>
            <a:endParaRPr lang="en-US" dirty="0" smtClean="0"/>
          </a:p>
          <a:p>
            <a:r>
              <a:rPr lang="en-US" dirty="0" smtClean="0"/>
              <a:t>-6:00 pm Wed, Oct 9 in </a:t>
            </a:r>
            <a:r>
              <a:rPr lang="en-US" dirty="0"/>
              <a:t>Room BBC 004 ( </a:t>
            </a:r>
            <a:r>
              <a:rPr lang="en-US" dirty="0" err="1"/>
              <a:t>Boccardo</a:t>
            </a:r>
            <a:r>
              <a:rPr lang="en-US" dirty="0"/>
              <a:t> Business Center</a:t>
            </a:r>
            <a:r>
              <a:rPr lang="en-US" dirty="0" smtClean="0"/>
              <a:t>)</a:t>
            </a:r>
          </a:p>
          <a:p>
            <a:endParaRPr lang="en-US" dirty="0"/>
          </a:p>
          <a:p>
            <a:endParaRPr lang="en-US" dirty="0" smtClean="0"/>
          </a:p>
          <a:p>
            <a:r>
              <a:rPr lang="en-US" dirty="0" smtClean="0"/>
              <a:t>To be clear, Class will be held on:</a:t>
            </a:r>
          </a:p>
          <a:p>
            <a:r>
              <a:rPr lang="en-US" dirty="0" smtClean="0"/>
              <a:t>Tue (Oct 8), Wed (Oct 9) and Thu (Oct 10) during week of Oct 7</a:t>
            </a:r>
            <a:endParaRPr lang="en-US" dirty="0"/>
          </a:p>
        </p:txBody>
      </p:sp>
    </p:spTree>
    <p:extLst>
      <p:ext uri="{BB962C8B-B14F-4D97-AF65-F5344CB8AC3E}">
        <p14:creationId xmlns:p14="http://schemas.microsoft.com/office/powerpoint/2010/main" val="511743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45522" y="331532"/>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493568" y="1026287"/>
            <a:ext cx="7886700" cy="512763"/>
          </a:xfrm>
        </p:spPr>
        <p:txBody>
          <a:bodyPr/>
          <a:lstStyle/>
          <a:p>
            <a:r>
              <a:rPr lang="en-US" dirty="0" smtClean="0"/>
              <a:t>Books</a:t>
            </a:r>
            <a:endParaRPr lang="en-US" dirty="0"/>
          </a:p>
        </p:txBody>
      </p:sp>
      <p:sp>
        <p:nvSpPr>
          <p:cNvPr id="9" name="Text Placeholder 8"/>
          <p:cNvSpPr>
            <a:spLocks noGrp="1"/>
          </p:cNvSpPr>
          <p:nvPr>
            <p:ph type="body" sz="quarter" idx="16"/>
          </p:nvPr>
        </p:nvSpPr>
        <p:spPr/>
        <p:txBody>
          <a:bodyPr/>
          <a:lstStyle/>
          <a:p>
            <a:endParaRPr lang="en-US"/>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64" y="1685924"/>
            <a:ext cx="7658100" cy="4456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634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IEEE Citations</a:t>
            </a:r>
            <a:endParaRPr lang="en-US" dirty="0"/>
          </a:p>
        </p:txBody>
      </p:sp>
      <p:sp>
        <p:nvSpPr>
          <p:cNvPr id="8" name="Text Placeholder 7"/>
          <p:cNvSpPr>
            <a:spLocks noGrp="1"/>
          </p:cNvSpPr>
          <p:nvPr>
            <p:ph type="body" sz="quarter" idx="13"/>
          </p:nvPr>
        </p:nvSpPr>
        <p:spPr/>
        <p:txBody>
          <a:bodyPr/>
          <a:lstStyle/>
          <a:p>
            <a:r>
              <a:rPr lang="en-US" dirty="0" smtClean="0"/>
              <a:t>Reports</a:t>
            </a:r>
            <a:endParaRPr lang="en-US" dirty="0"/>
          </a:p>
        </p:txBody>
      </p:sp>
      <p:sp>
        <p:nvSpPr>
          <p:cNvPr id="9" name="Text Placeholder 8"/>
          <p:cNvSpPr>
            <a:spLocks noGrp="1"/>
          </p:cNvSpPr>
          <p:nvPr>
            <p:ph type="body" sz="quarter" idx="16"/>
          </p:nvPr>
        </p:nvSpPr>
        <p:spPr/>
        <p:txBody>
          <a:bodyPr/>
          <a:lstStyle/>
          <a:p>
            <a:endParaRPr lang="en-US"/>
          </a:p>
        </p:txBody>
      </p:sp>
      <p:pic>
        <p:nvPicPr>
          <p:cNvPr id="5123" name="Picture 3"/>
          <p:cNvPicPr>
            <a:picLocks noGrp="1" noChangeAspect="1" noChangeArrowheads="1"/>
          </p:cNvPicPr>
          <p:nvPr>
            <p:ph sz="quarter" idx="12"/>
          </p:nvPr>
        </p:nvPicPr>
        <p:blipFill>
          <a:blip r:embed="rId2">
            <a:extLst>
              <a:ext uri="{28A0092B-C50C-407E-A947-70E740481C1C}">
                <a14:useLocalDpi xmlns:a14="http://schemas.microsoft.com/office/drawing/2010/main" val="0"/>
              </a:ext>
            </a:extLst>
          </a:blip>
          <a:srcRect/>
          <a:stretch>
            <a:fillRect/>
          </a:stretch>
        </p:blipFill>
        <p:spPr bwMode="auto">
          <a:xfrm>
            <a:off x="706582" y="2725757"/>
            <a:ext cx="7558329" cy="336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0140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8259" y="0"/>
            <a:ext cx="7886700" cy="886159"/>
          </a:xfrm>
        </p:spPr>
        <p:txBody>
          <a:bodyPr/>
          <a:lstStyle/>
          <a:p>
            <a:r>
              <a:rPr lang="en-US" dirty="0" smtClean="0"/>
              <a:t>IEEE Citations</a:t>
            </a:r>
            <a:endParaRPr lang="en-US" dirty="0"/>
          </a:p>
        </p:txBody>
      </p:sp>
      <p:sp>
        <p:nvSpPr>
          <p:cNvPr id="8" name="Text Placeholder 7"/>
          <p:cNvSpPr>
            <a:spLocks noGrp="1"/>
          </p:cNvSpPr>
          <p:nvPr>
            <p:ph type="body" sz="quarter" idx="13"/>
          </p:nvPr>
        </p:nvSpPr>
        <p:spPr>
          <a:xfrm>
            <a:off x="639041" y="818469"/>
            <a:ext cx="7886700" cy="512763"/>
          </a:xfrm>
        </p:spPr>
        <p:txBody>
          <a:bodyPr/>
          <a:lstStyle/>
          <a:p>
            <a:r>
              <a:rPr lang="en-US" dirty="0" smtClean="0"/>
              <a:t>Online Sources</a:t>
            </a:r>
            <a:endParaRPr lang="en-US" dirty="0"/>
          </a:p>
        </p:txBody>
      </p:sp>
      <p:sp>
        <p:nvSpPr>
          <p:cNvPr id="9" name="Text Placeholder 8"/>
          <p:cNvSpPr>
            <a:spLocks noGrp="1"/>
          </p:cNvSpPr>
          <p:nvPr>
            <p:ph type="body" sz="quarter" idx="16"/>
          </p:nvPr>
        </p:nvSpPr>
        <p:spPr/>
        <p:txBody>
          <a:bodyPr/>
          <a:lstStyle/>
          <a:p>
            <a:endParaRPr lang="en-US"/>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84" y="1497291"/>
            <a:ext cx="7432098" cy="98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984" y="2483426"/>
            <a:ext cx="6698642" cy="1194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Grp="1" noChangeAspect="1" noChangeArrowheads="1"/>
          </p:cNvPicPr>
          <p:nvPr>
            <p:ph sz="quarter" idx="12"/>
          </p:nvPr>
        </p:nvPicPr>
        <p:blipFill>
          <a:blip r:embed="rId4">
            <a:extLst>
              <a:ext uri="{28A0092B-C50C-407E-A947-70E740481C1C}">
                <a14:useLocalDpi xmlns:a14="http://schemas.microsoft.com/office/drawing/2010/main" val="0"/>
              </a:ext>
            </a:extLst>
          </a:blip>
          <a:srcRect/>
          <a:stretch>
            <a:fillRect/>
          </a:stretch>
        </p:blipFill>
        <p:spPr bwMode="auto">
          <a:xfrm>
            <a:off x="703984" y="3678380"/>
            <a:ext cx="6698642" cy="1345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984" y="4941159"/>
            <a:ext cx="6698642" cy="13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7880164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695" y="196449"/>
            <a:ext cx="7886700" cy="886159"/>
          </a:xfrm>
        </p:spPr>
        <p:txBody>
          <a:bodyPr>
            <a:noAutofit/>
          </a:bodyPr>
          <a:lstStyle/>
          <a:p>
            <a:r>
              <a:rPr lang="en-US" sz="3600" dirty="0" smtClean="0"/>
              <a:t>Addendum to Online Citations: Include “Accessed” Date</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7771764"/>
              </p:ext>
            </p:extLst>
          </p:nvPr>
        </p:nvGraphicFramePr>
        <p:xfrm>
          <a:off x="820881" y="1871102"/>
          <a:ext cx="7658100" cy="4578028"/>
        </p:xfrm>
        <a:graphic>
          <a:graphicData uri="http://schemas.openxmlformats.org/drawingml/2006/table">
            <a:tbl>
              <a:tblPr/>
              <a:tblGrid>
                <a:gridCol w="1683328"/>
                <a:gridCol w="1433946"/>
                <a:gridCol w="4540826"/>
              </a:tblGrid>
              <a:tr h="182342">
                <a:tc>
                  <a:txBody>
                    <a:bodyPr/>
                    <a:lstStyle/>
                    <a:p>
                      <a:pPr algn="l"/>
                      <a:r>
                        <a:rPr lang="en-US" sz="1200" b="1" dirty="0">
                          <a:effectLst/>
                          <a:latin typeface="inherit"/>
                        </a:rPr>
                        <a:t>Material Type</a:t>
                      </a:r>
                    </a:p>
                  </a:txBody>
                  <a:tcPr marL="8880" marR="8880" marT="5920" marB="5920" anchor="ctr">
                    <a:lnL>
                      <a:noFill/>
                    </a:lnL>
                    <a:lnR>
                      <a:noFill/>
                    </a:lnR>
                    <a:lnT>
                      <a:noFill/>
                    </a:lnT>
                    <a:lnB>
                      <a:noFill/>
                    </a:lnB>
                    <a:solidFill>
                      <a:srgbClr val="FFFFFF"/>
                    </a:solidFill>
                  </a:tcPr>
                </a:tc>
                <a:tc>
                  <a:txBody>
                    <a:bodyPr/>
                    <a:lstStyle/>
                    <a:p>
                      <a:pPr algn="ctr"/>
                      <a:r>
                        <a:rPr lang="en-US" sz="1200" b="1">
                          <a:effectLst/>
                          <a:latin typeface="inherit"/>
                        </a:rPr>
                        <a:t>In-Text Citation</a:t>
                      </a:r>
                    </a:p>
                  </a:txBody>
                  <a:tcPr marL="8880" marR="8880" marT="5920" marB="5920" anchor="ctr">
                    <a:lnL>
                      <a:noFill/>
                    </a:lnL>
                    <a:lnR>
                      <a:noFill/>
                    </a:lnR>
                    <a:lnT>
                      <a:noFill/>
                    </a:lnT>
                    <a:lnB>
                      <a:noFill/>
                    </a:lnB>
                    <a:solidFill>
                      <a:srgbClr val="FFFFFF"/>
                    </a:solidFill>
                  </a:tcPr>
                </a:tc>
                <a:tc>
                  <a:txBody>
                    <a:bodyPr/>
                    <a:lstStyle/>
                    <a:p>
                      <a:pPr algn="l"/>
                      <a:r>
                        <a:rPr lang="en-US" sz="1200" b="1">
                          <a:effectLst/>
                          <a:latin typeface="inherit"/>
                        </a:rPr>
                        <a:t>Reference List Entry</a:t>
                      </a:r>
                    </a:p>
                  </a:txBody>
                  <a:tcPr marL="8880" marR="8880" marT="5920" marB="5920" anchor="ctr">
                    <a:lnL>
                      <a:noFill/>
                    </a:lnL>
                    <a:lnR>
                      <a:noFill/>
                    </a:lnR>
                    <a:lnT>
                      <a:noFill/>
                    </a:lnT>
                    <a:lnB>
                      <a:noFill/>
                    </a:lnB>
                    <a:solidFill>
                      <a:srgbClr val="FFFFFF"/>
                    </a:solidFill>
                  </a:tcPr>
                </a:tc>
              </a:tr>
              <a:tr h="1546353">
                <a:tc>
                  <a:txBody>
                    <a:bodyPr/>
                    <a:lstStyle/>
                    <a:p>
                      <a:r>
                        <a:rPr lang="en-US" sz="1200" b="1">
                          <a:effectLst/>
                        </a:rPr>
                        <a:t>Electronic Document</a:t>
                      </a:r>
                      <a:endParaRPr lang="en-US" sz="1200">
                        <a:effectLst/>
                      </a:endParaRPr>
                    </a:p>
                  </a:txBody>
                  <a:tcPr marL="8880" marR="8880" marT="5920" marB="5920" anchor="ctr">
                    <a:lnL>
                      <a:noFill/>
                    </a:lnL>
                    <a:lnR>
                      <a:noFill/>
                    </a:lnR>
                    <a:lnT>
                      <a:noFill/>
                    </a:lnT>
                    <a:lnB>
                      <a:noFill/>
                    </a:lnB>
                    <a:solidFill>
                      <a:srgbClr val="FFFFFF"/>
                    </a:solidFill>
                  </a:tcPr>
                </a:tc>
                <a:tc>
                  <a:txBody>
                    <a:bodyPr/>
                    <a:lstStyle/>
                    <a:p>
                      <a:pPr algn="ctr"/>
                      <a:r>
                        <a:rPr lang="en-US" sz="1200">
                          <a:effectLst/>
                        </a:rPr>
                        <a:t>[27]</a:t>
                      </a:r>
                    </a:p>
                  </a:txBody>
                  <a:tcPr marL="8880" marR="8880" marT="5920" marB="5920" anchor="ctr">
                    <a:lnL>
                      <a:noFill/>
                    </a:lnL>
                    <a:lnR>
                      <a:noFill/>
                    </a:lnR>
                    <a:lnT>
                      <a:noFill/>
                    </a:lnT>
                    <a:lnB>
                      <a:noFill/>
                    </a:lnB>
                    <a:solidFill>
                      <a:srgbClr val="FFFFFF"/>
                    </a:solidFill>
                  </a:tcPr>
                </a:tc>
                <a:tc>
                  <a:txBody>
                    <a:bodyPr/>
                    <a:lstStyle/>
                    <a:p>
                      <a:r>
                        <a:rPr lang="en-US" sz="1200" dirty="0">
                          <a:effectLst/>
                        </a:rPr>
                        <a:t>[27]  European Telecommunications Standards Institute, “Digital Video Broadcasting (DVB): Implementation guidelines for DVB terrestrial services; transmission aspects,” </a:t>
                      </a:r>
                      <a:r>
                        <a:rPr lang="en-US" sz="1200" i="1" dirty="0">
                          <a:effectLst/>
                        </a:rPr>
                        <a:t>European Telecommunications Standards Institute</a:t>
                      </a:r>
                      <a:r>
                        <a:rPr lang="en-US" sz="1200" dirty="0">
                          <a:effectLst/>
                        </a:rPr>
                        <a:t>, ETSI TR-101-190, 1997. [Online]. Available: http://www.etsi.org. </a:t>
                      </a:r>
                      <a:r>
                        <a:rPr lang="en-US" sz="1200" dirty="0">
                          <a:solidFill>
                            <a:srgbClr val="FF0000"/>
                          </a:solidFill>
                          <a:effectLst/>
                        </a:rPr>
                        <a:t>[Accessed: Aug. 17, 1998].</a:t>
                      </a:r>
                    </a:p>
                  </a:txBody>
                  <a:tcPr marL="28417" marR="8880" marT="5920" marB="5920" anchor="ctr">
                    <a:lnL>
                      <a:noFill/>
                    </a:lnL>
                    <a:lnR>
                      <a:noFill/>
                    </a:lnR>
                    <a:lnT>
                      <a:noFill/>
                    </a:lnT>
                    <a:lnB>
                      <a:noFill/>
                    </a:lnB>
                    <a:solidFill>
                      <a:srgbClr val="FFFFFF"/>
                    </a:solidFill>
                  </a:tcPr>
                </a:tc>
              </a:tr>
              <a:tr h="1972607">
                <a:tc>
                  <a:txBody>
                    <a:bodyPr/>
                    <a:lstStyle/>
                    <a:p>
                      <a:r>
                        <a:rPr lang="en-US" sz="1200" b="1">
                          <a:effectLst/>
                        </a:rPr>
                        <a:t>Government Publication</a:t>
                      </a:r>
                      <a:endParaRPr lang="en-US" sz="1200">
                        <a:effectLst/>
                      </a:endParaRPr>
                    </a:p>
                  </a:txBody>
                  <a:tcPr marL="8880" marR="8880" marT="5920" marB="5920" anchor="ctr">
                    <a:lnL>
                      <a:noFill/>
                    </a:lnL>
                    <a:lnR>
                      <a:noFill/>
                    </a:lnR>
                    <a:lnT>
                      <a:noFill/>
                    </a:lnT>
                    <a:lnB>
                      <a:noFill/>
                    </a:lnB>
                    <a:solidFill>
                      <a:srgbClr val="FFFFFF"/>
                    </a:solidFill>
                  </a:tcPr>
                </a:tc>
                <a:tc>
                  <a:txBody>
                    <a:bodyPr/>
                    <a:lstStyle/>
                    <a:p>
                      <a:pPr algn="ctr"/>
                      <a:r>
                        <a:rPr lang="en-US" sz="1200">
                          <a:effectLst/>
                        </a:rPr>
                        <a:t>[28]</a:t>
                      </a:r>
                    </a:p>
                  </a:txBody>
                  <a:tcPr marL="8880" marR="8880" marT="5920" marB="5920" anchor="ctr">
                    <a:lnL>
                      <a:noFill/>
                    </a:lnL>
                    <a:lnR>
                      <a:noFill/>
                    </a:lnR>
                    <a:lnT>
                      <a:noFill/>
                    </a:lnT>
                    <a:lnB>
                      <a:noFill/>
                    </a:lnB>
                    <a:solidFill>
                      <a:srgbClr val="FFFFFF"/>
                    </a:solidFill>
                  </a:tcPr>
                </a:tc>
                <a:tc>
                  <a:txBody>
                    <a:bodyPr/>
                    <a:lstStyle/>
                    <a:p>
                      <a:r>
                        <a:rPr lang="en-US" sz="1200" dirty="0">
                          <a:effectLst/>
                        </a:rPr>
                        <a:t>[28] Australia. Department of </a:t>
                      </a:r>
                      <a:r>
                        <a:rPr lang="en-US" sz="1200" dirty="0" err="1">
                          <a:effectLst/>
                        </a:rPr>
                        <a:t>of</a:t>
                      </a:r>
                      <a:r>
                        <a:rPr lang="en-US" sz="1200" dirty="0">
                          <a:effectLst/>
                        </a:rPr>
                        <a:t> Education, Employment and Workplace Relations, </a:t>
                      </a:r>
                      <a:r>
                        <a:rPr lang="en-US" sz="1200" i="1" dirty="0">
                          <a:effectLst/>
                        </a:rPr>
                        <a:t>Survey on Changes in Awareness and Understanding of Science, Engineering and Technology: Report on findings</a:t>
                      </a:r>
                      <a:r>
                        <a:rPr lang="en-US" sz="1200" dirty="0">
                          <a:effectLst/>
                        </a:rPr>
                        <a:t>. Canberra: The Department; 2008. [Online]. Available: http://www.dest.gov.au/NR/rdonlyres/241263CF-8585-4EEC-B104-C947C6C18029/23713/SurveyonChangesinawarenessunderstandingofSET.pdf. </a:t>
                      </a:r>
                      <a:r>
                        <a:rPr lang="en-US" sz="1200" dirty="0">
                          <a:solidFill>
                            <a:srgbClr val="FF0000"/>
                          </a:solidFill>
                          <a:effectLst/>
                        </a:rPr>
                        <a:t>[Accessed: Sept. 7, 2010].</a:t>
                      </a:r>
                    </a:p>
                  </a:txBody>
                  <a:tcPr marL="28417" marR="8880" marT="5920" marB="5920" anchor="ctr">
                    <a:lnL>
                      <a:noFill/>
                    </a:lnL>
                    <a:lnR>
                      <a:noFill/>
                    </a:lnR>
                    <a:lnT>
                      <a:noFill/>
                    </a:lnT>
                    <a:lnB>
                      <a:noFill/>
                    </a:lnB>
                    <a:solidFill>
                      <a:srgbClr val="FFFFFF"/>
                    </a:solidFill>
                  </a:tcPr>
                </a:tc>
              </a:tr>
              <a:tr h="864348">
                <a:tc>
                  <a:txBody>
                    <a:bodyPr/>
                    <a:lstStyle/>
                    <a:p>
                      <a:r>
                        <a:rPr lang="en-US" sz="1200" b="1">
                          <a:effectLst/>
                        </a:rPr>
                        <a:t>Whole Internet Site</a:t>
                      </a:r>
                      <a:endParaRPr lang="en-US" sz="1200">
                        <a:effectLst/>
                      </a:endParaRPr>
                    </a:p>
                  </a:txBody>
                  <a:tcPr marL="8880" marR="8880" marT="5920" marB="5920" anchor="ctr">
                    <a:lnL>
                      <a:noFill/>
                    </a:lnL>
                    <a:lnR>
                      <a:noFill/>
                    </a:lnR>
                    <a:lnT>
                      <a:noFill/>
                    </a:lnT>
                    <a:lnB>
                      <a:noFill/>
                    </a:lnB>
                    <a:solidFill>
                      <a:srgbClr val="FFFFFF"/>
                    </a:solidFill>
                  </a:tcPr>
                </a:tc>
                <a:tc>
                  <a:txBody>
                    <a:bodyPr/>
                    <a:lstStyle/>
                    <a:p>
                      <a:pPr algn="ctr"/>
                      <a:r>
                        <a:rPr lang="en-US" sz="1200">
                          <a:effectLst/>
                        </a:rPr>
                        <a:t>[29]</a:t>
                      </a:r>
                    </a:p>
                  </a:txBody>
                  <a:tcPr marL="8880" marR="8880" marT="5920" marB="5920" anchor="ctr">
                    <a:lnL>
                      <a:noFill/>
                    </a:lnL>
                    <a:lnR>
                      <a:noFill/>
                    </a:lnR>
                    <a:lnT>
                      <a:noFill/>
                    </a:lnT>
                    <a:lnB>
                      <a:noFill/>
                    </a:lnB>
                    <a:solidFill>
                      <a:srgbClr val="FFFFFF"/>
                    </a:solidFill>
                  </a:tcPr>
                </a:tc>
                <a:tc>
                  <a:txBody>
                    <a:bodyPr/>
                    <a:lstStyle/>
                    <a:p>
                      <a:r>
                        <a:rPr lang="en-US" sz="1200" dirty="0">
                          <a:effectLst/>
                        </a:rPr>
                        <a:t>[29] J. </a:t>
                      </a:r>
                      <a:r>
                        <a:rPr lang="en-US" sz="1200" dirty="0" err="1">
                          <a:effectLst/>
                        </a:rPr>
                        <a:t>Geralds</a:t>
                      </a:r>
                      <a:r>
                        <a:rPr lang="en-US" sz="1200" dirty="0">
                          <a:effectLst/>
                        </a:rPr>
                        <a:t>, "Sega Ends Production of Dreamcast," </a:t>
                      </a:r>
                      <a:r>
                        <a:rPr lang="en-US" sz="1200" i="1" dirty="0">
                          <a:effectLst/>
                        </a:rPr>
                        <a:t>vnunet.com</a:t>
                      </a:r>
                      <a:r>
                        <a:rPr lang="en-US" sz="1200" dirty="0">
                          <a:effectLst/>
                        </a:rPr>
                        <a:t>, para. 2, Jan. 31, 2001. [Online]. Available: http://nl1.vnunet.com/news/1116995. </a:t>
                      </a:r>
                      <a:r>
                        <a:rPr lang="en-US" sz="1200" dirty="0">
                          <a:solidFill>
                            <a:srgbClr val="FF0000"/>
                          </a:solidFill>
                          <a:effectLst/>
                        </a:rPr>
                        <a:t>[Accessed: Sept. 12, 2004].</a:t>
                      </a:r>
                    </a:p>
                  </a:txBody>
                  <a:tcPr marL="28417" marR="8880" marT="5920" marB="592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3449007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0679" y="1204368"/>
            <a:ext cx="7886700" cy="886159"/>
          </a:xfrm>
        </p:spPr>
        <p:txBody>
          <a:bodyPr>
            <a:normAutofit fontScale="90000"/>
          </a:bodyPr>
          <a:lstStyle/>
          <a:p>
            <a:pPr algn="ctr"/>
            <a:r>
              <a:rPr lang="en-US" dirty="0" smtClean="0"/>
              <a:t>The Final Report (10 pages past the Midterm)</a:t>
            </a:r>
            <a:endParaRPr lang="en-US" dirty="0"/>
          </a:p>
        </p:txBody>
      </p:sp>
      <p:sp>
        <p:nvSpPr>
          <p:cNvPr id="3" name="Content Placeholder 2"/>
          <p:cNvSpPr>
            <a:spLocks noGrp="1"/>
          </p:cNvSpPr>
          <p:nvPr>
            <p:ph idx="1"/>
          </p:nvPr>
        </p:nvSpPr>
        <p:spPr/>
        <p:txBody>
          <a:bodyPr/>
          <a:lstStyle/>
          <a:p>
            <a:endParaRPr lang="en-US" dirty="0" smtClean="0"/>
          </a:p>
          <a:p>
            <a:pPr>
              <a:buNone/>
            </a:pPr>
            <a:r>
              <a:rPr lang="en-US" dirty="0" smtClean="0"/>
              <a:t>  </a:t>
            </a:r>
          </a:p>
        </p:txBody>
      </p:sp>
    </p:spTree>
    <p:extLst>
      <p:ext uri="{BB962C8B-B14F-4D97-AF65-F5344CB8AC3E}">
        <p14:creationId xmlns:p14="http://schemas.microsoft.com/office/powerpoint/2010/main" val="249448827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5 Page Report</a:t>
            </a:r>
            <a:br>
              <a:rPr lang="en-US" dirty="0" smtClean="0"/>
            </a:br>
            <a:endParaRPr lang="en-US" dirty="0"/>
          </a:p>
        </p:txBody>
      </p:sp>
      <p:sp>
        <p:nvSpPr>
          <p:cNvPr id="3" name="Content Placeholder 2"/>
          <p:cNvSpPr>
            <a:spLocks noGrp="1"/>
          </p:cNvSpPr>
          <p:nvPr>
            <p:ph idx="1"/>
          </p:nvPr>
        </p:nvSpPr>
        <p:spPr>
          <a:xfrm>
            <a:off x="370114" y="1731818"/>
            <a:ext cx="8209561" cy="4647211"/>
          </a:xfrm>
        </p:spPr>
        <p:txBody>
          <a:bodyPr>
            <a:normAutofit/>
          </a:bodyPr>
          <a:lstStyle/>
          <a:p>
            <a:r>
              <a:rPr lang="en-US" dirty="0" smtClean="0"/>
              <a:t>The First 5 Page Report is a </a:t>
            </a:r>
            <a:r>
              <a:rPr lang="en-US" dirty="0" smtClean="0">
                <a:solidFill>
                  <a:srgbClr val="FFFF00"/>
                </a:solidFill>
              </a:rPr>
              <a:t>Proposal/Business Plan </a:t>
            </a:r>
            <a:r>
              <a:rPr lang="en-US" dirty="0" smtClean="0"/>
              <a:t>focused on adding a new product to the product line or entering a new area </a:t>
            </a:r>
          </a:p>
          <a:p>
            <a:r>
              <a:rPr lang="en-US" dirty="0"/>
              <a:t>	</a:t>
            </a:r>
            <a:r>
              <a:rPr lang="en-US" dirty="0" smtClean="0"/>
              <a:t>-</a:t>
            </a:r>
            <a:r>
              <a:rPr lang="en-US" dirty="0" smtClean="0">
                <a:solidFill>
                  <a:srgbClr val="FFFF00"/>
                </a:solidFill>
              </a:rPr>
              <a:t>Target audience is “your boss” </a:t>
            </a:r>
            <a:r>
              <a:rPr lang="en-US" dirty="0" smtClean="0"/>
              <a:t>who wants to get the project approved</a:t>
            </a:r>
          </a:p>
          <a:p>
            <a:r>
              <a:rPr lang="en-US" dirty="0"/>
              <a:t>	</a:t>
            </a:r>
            <a:r>
              <a:rPr lang="en-US" dirty="0" smtClean="0"/>
              <a:t>-Prepare a concise Product Description including what makes the product “special” and differentiated vs other similar products</a:t>
            </a:r>
          </a:p>
          <a:p>
            <a:r>
              <a:rPr lang="en-US" dirty="0"/>
              <a:t>	</a:t>
            </a:r>
            <a:r>
              <a:rPr lang="en-US" dirty="0" smtClean="0"/>
              <a:t>-Breadth set with outline</a:t>
            </a:r>
          </a:p>
          <a:p>
            <a:r>
              <a:rPr lang="en-US" dirty="0"/>
              <a:t>	</a:t>
            </a:r>
            <a:r>
              <a:rPr lang="en-US" dirty="0" smtClean="0"/>
              <a:t>-Depth of Product Description/Market Research are limited to 5 pages</a:t>
            </a:r>
            <a:r>
              <a:rPr lang="en-US" dirty="0"/>
              <a:t>	</a:t>
            </a:r>
            <a:endParaRPr lang="en-US" dirty="0" smtClean="0"/>
          </a:p>
          <a:p>
            <a:pPr>
              <a:buNone/>
            </a:pPr>
            <a:endParaRPr lang="en-US" dirty="0" smtClean="0"/>
          </a:p>
          <a:p>
            <a:r>
              <a:rPr lang="en-US" dirty="0" smtClean="0"/>
              <a:t>Scheduled complete Midterm submission is Mar 19, 2019</a:t>
            </a:r>
          </a:p>
          <a:p>
            <a:r>
              <a:rPr lang="en-US" dirty="0"/>
              <a:t>	</a:t>
            </a:r>
            <a:r>
              <a:rPr lang="en-US" dirty="0" smtClean="0"/>
              <a:t>-Strong focus on Abstract, Exec Summary, Conclusion</a:t>
            </a:r>
            <a:endParaRPr lang="en-US" dirty="0"/>
          </a:p>
        </p:txBody>
      </p:sp>
    </p:spTree>
    <p:extLst>
      <p:ext uri="{BB962C8B-B14F-4D97-AF65-F5344CB8AC3E}">
        <p14:creationId xmlns:p14="http://schemas.microsoft.com/office/powerpoint/2010/main" val="1415211532"/>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269186"/>
            <a:ext cx="7886700" cy="886159"/>
          </a:xfrm>
        </p:spPr>
        <p:txBody>
          <a:bodyPr>
            <a:normAutofit/>
          </a:bodyPr>
          <a:lstStyle/>
          <a:p>
            <a:pPr algn="ctr"/>
            <a:r>
              <a:rPr lang="en-US" dirty="0" smtClean="0"/>
              <a:t>The Final Report </a:t>
            </a:r>
            <a:endParaRPr lang="en-US" dirty="0"/>
          </a:p>
        </p:txBody>
      </p:sp>
      <p:sp>
        <p:nvSpPr>
          <p:cNvPr id="3" name="Content Placeholder 2"/>
          <p:cNvSpPr>
            <a:spLocks noGrp="1"/>
          </p:cNvSpPr>
          <p:nvPr>
            <p:ph idx="1"/>
          </p:nvPr>
        </p:nvSpPr>
        <p:spPr>
          <a:xfrm>
            <a:off x="659823" y="1710588"/>
            <a:ext cx="7886700" cy="4617476"/>
          </a:xfrm>
        </p:spPr>
        <p:txBody>
          <a:bodyPr>
            <a:normAutofit lnSpcReduction="10000"/>
          </a:bodyPr>
          <a:lstStyle/>
          <a:p>
            <a:r>
              <a:rPr lang="en-US" sz="2400" dirty="0" smtClean="0"/>
              <a:t>The </a:t>
            </a:r>
            <a:r>
              <a:rPr lang="en-US" sz="2400" dirty="0" err="1" smtClean="0"/>
              <a:t>followon</a:t>
            </a:r>
            <a:r>
              <a:rPr lang="en-US" sz="2400" dirty="0" smtClean="0"/>
              <a:t> 10 pages can be a continuation of the Proposal IF you are taking EE297 or EE299.  This 15 page Proposal will then be used as a Proposal for your Project.</a:t>
            </a:r>
          </a:p>
          <a:p>
            <a:endParaRPr lang="en-US" sz="2400" dirty="0"/>
          </a:p>
          <a:p>
            <a:r>
              <a:rPr lang="en-US" sz="2400" dirty="0" smtClean="0"/>
              <a:t>                                                 or</a:t>
            </a:r>
          </a:p>
          <a:p>
            <a:endParaRPr lang="en-US" sz="2400" dirty="0"/>
          </a:p>
          <a:p>
            <a:r>
              <a:rPr lang="en-US" sz="2400" dirty="0"/>
              <a:t>If you are not planning on taking EE297 or EE299 the last </a:t>
            </a:r>
            <a:r>
              <a:rPr lang="en-US" sz="2400" dirty="0">
                <a:solidFill>
                  <a:srgbClr val="FFFF00"/>
                </a:solidFill>
              </a:rPr>
              <a:t>10 pages </a:t>
            </a:r>
            <a:r>
              <a:rPr lang="en-US" sz="2400" dirty="0" smtClean="0">
                <a:solidFill>
                  <a:srgbClr val="FFFF00"/>
                </a:solidFill>
              </a:rPr>
              <a:t>can  </a:t>
            </a:r>
            <a:r>
              <a:rPr lang="en-US" sz="2400" dirty="0">
                <a:solidFill>
                  <a:srgbClr val="FFFF00"/>
                </a:solidFill>
              </a:rPr>
              <a:t>be a Research Report.</a:t>
            </a:r>
          </a:p>
          <a:p>
            <a:endParaRPr lang="en-US" sz="2400" dirty="0"/>
          </a:p>
          <a:p>
            <a:r>
              <a:rPr lang="en-US" sz="2400" dirty="0"/>
              <a:t>The SPECIFIC Topic </a:t>
            </a:r>
            <a:r>
              <a:rPr lang="en-US" sz="2400" dirty="0" smtClean="0"/>
              <a:t>should be submitted for approval (selected topics will be presented to the class)</a:t>
            </a:r>
          </a:p>
          <a:p>
            <a:endParaRPr lang="en-US" dirty="0" smtClean="0"/>
          </a:p>
        </p:txBody>
      </p:sp>
    </p:spTree>
    <p:extLst>
      <p:ext uri="{BB962C8B-B14F-4D97-AF65-F5344CB8AC3E}">
        <p14:creationId xmlns:p14="http://schemas.microsoft.com/office/powerpoint/2010/main" val="404217661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186059"/>
            <a:ext cx="7886700" cy="886159"/>
          </a:xfrm>
        </p:spPr>
        <p:txBody>
          <a:bodyPr>
            <a:normAutofit fontScale="90000"/>
          </a:bodyPr>
          <a:lstStyle/>
          <a:p>
            <a:r>
              <a:rPr lang="en-US" dirty="0" smtClean="0"/>
              <a:t>Final Research Report Options </a:t>
            </a:r>
            <a:endParaRPr lang="en-US" dirty="0"/>
          </a:p>
        </p:txBody>
      </p:sp>
      <p:sp>
        <p:nvSpPr>
          <p:cNvPr id="3" name="Content Placeholder 2"/>
          <p:cNvSpPr>
            <a:spLocks noGrp="1"/>
          </p:cNvSpPr>
          <p:nvPr>
            <p:ph idx="1"/>
          </p:nvPr>
        </p:nvSpPr>
        <p:spPr>
          <a:xfrm>
            <a:off x="628650" y="1423556"/>
            <a:ext cx="7886700" cy="3420587"/>
          </a:xfrm>
        </p:spPr>
        <p:txBody>
          <a:bodyPr/>
          <a:lstStyle/>
          <a:p>
            <a:r>
              <a:rPr lang="en-US" dirty="0"/>
              <a:t>Propose a term paper topic. This topic could be research and results you wish to study, a masters project research proposal, a business plan for a new product (that expands on the Midterm). </a:t>
            </a:r>
          </a:p>
          <a:p>
            <a:r>
              <a:rPr lang="en-US" dirty="0"/>
              <a:t> </a:t>
            </a:r>
          </a:p>
          <a:p>
            <a:r>
              <a:rPr lang="en-US" dirty="0"/>
              <a:t>Write a &gt;300-word proposal (1/2 page), submit on Canvas.</a:t>
            </a:r>
          </a:p>
          <a:p>
            <a:r>
              <a:rPr lang="en-US" dirty="0"/>
              <a:t> </a:t>
            </a:r>
          </a:p>
          <a:p>
            <a:r>
              <a:rPr lang="en-US" dirty="0"/>
              <a:t>Submit via </a:t>
            </a:r>
            <a:r>
              <a:rPr lang="en-US" dirty="0" err="1"/>
              <a:t>Turnitin</a:t>
            </a:r>
            <a:r>
              <a:rPr lang="en-US" dirty="0"/>
              <a:t> and achieve &lt;15% Plagiarism </a:t>
            </a:r>
            <a:r>
              <a:rPr lang="en-US" dirty="0" smtClean="0"/>
              <a:t>score</a:t>
            </a:r>
          </a:p>
          <a:p>
            <a:endParaRPr lang="en-US" dirty="0"/>
          </a:p>
          <a:p>
            <a:r>
              <a:rPr lang="en-US" dirty="0" smtClean="0"/>
              <a:t>Due Mar 14, 2019</a:t>
            </a:r>
          </a:p>
          <a:p>
            <a:endParaRPr lang="en-US" dirty="0"/>
          </a:p>
          <a:p>
            <a:endParaRPr lang="en-US" dirty="0"/>
          </a:p>
          <a:p>
            <a:endParaRPr lang="en-US" dirty="0"/>
          </a:p>
        </p:txBody>
      </p:sp>
    </p:spTree>
    <p:extLst>
      <p:ext uri="{BB962C8B-B14F-4D97-AF65-F5344CB8AC3E}">
        <p14:creationId xmlns:p14="http://schemas.microsoft.com/office/powerpoint/2010/main" val="10878476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45386"/>
            <a:ext cx="7886700" cy="886159"/>
          </a:xfrm>
        </p:spPr>
        <p:txBody>
          <a:bodyPr>
            <a:normAutofit fontScale="90000"/>
          </a:bodyPr>
          <a:lstStyle/>
          <a:p>
            <a:r>
              <a:rPr lang="en-US" dirty="0" smtClean="0"/>
              <a:t>Issues and Reminders</a:t>
            </a:r>
            <a:br>
              <a:rPr lang="en-US" dirty="0" smtClean="0"/>
            </a:br>
            <a:r>
              <a:rPr lang="en-US" sz="1200" dirty="0" smtClean="0"/>
              <a:t>(Just a courtesy, not a requirement for lecturer to remind you)</a:t>
            </a:r>
            <a:endParaRPr lang="en-US" sz="1200" dirty="0"/>
          </a:p>
        </p:txBody>
      </p:sp>
      <p:sp>
        <p:nvSpPr>
          <p:cNvPr id="3" name="Content Placeholder 2"/>
          <p:cNvSpPr>
            <a:spLocks noGrp="1"/>
          </p:cNvSpPr>
          <p:nvPr>
            <p:ph idx="1"/>
          </p:nvPr>
        </p:nvSpPr>
        <p:spPr>
          <a:xfrm>
            <a:off x="628650" y="1366982"/>
            <a:ext cx="7886700" cy="2567709"/>
          </a:xfrm>
        </p:spPr>
        <p:txBody>
          <a:bodyPr/>
          <a:lstStyle/>
          <a:p>
            <a:endParaRPr lang="en-US" dirty="0" smtClean="0"/>
          </a:p>
          <a:p>
            <a:endParaRPr lang="en-US" dirty="0"/>
          </a:p>
          <a:p>
            <a:pPr marL="342900" indent="-342900">
              <a:buFont typeface="Arial" panose="020B0604020202020204" pitchFamily="34" charset="0"/>
              <a:buChar char="•"/>
            </a:pPr>
            <a:r>
              <a:rPr lang="en-US" dirty="0" smtClean="0"/>
              <a:t>Due date for Midterm Draft moved back to Oct 13@ 11:59pm from Oct 10  (Happy Midterms)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Extra Credit Opportunities remaining</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860" y="3757556"/>
            <a:ext cx="6844802" cy="1331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860" y="5398157"/>
            <a:ext cx="6844802" cy="1336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94153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907364" y="1340427"/>
            <a:ext cx="5440127" cy="1022135"/>
          </a:xfrm>
        </p:spPr>
        <p:txBody>
          <a:bodyPr>
            <a:noAutofit/>
          </a:bodyPr>
          <a:lstStyle/>
          <a:p>
            <a:r>
              <a:rPr lang="en-US" sz="4000" dirty="0" smtClean="0"/>
              <a:t>Virtue Ethics</a:t>
            </a:r>
            <a:endParaRPr lang="en-US" sz="4000" dirty="0"/>
          </a:p>
        </p:txBody>
      </p:sp>
      <p:sp>
        <p:nvSpPr>
          <p:cNvPr id="4" name="Text Placeholder 3"/>
          <p:cNvSpPr>
            <a:spLocks noGrp="1"/>
          </p:cNvSpPr>
          <p:nvPr>
            <p:ph type="body" sz="quarter" idx="11"/>
          </p:nvPr>
        </p:nvSpPr>
        <p:spPr>
          <a:xfrm>
            <a:off x="2893805" y="2498790"/>
            <a:ext cx="5440127" cy="1460146"/>
          </a:xfrm>
        </p:spPr>
        <p:txBody>
          <a:bodyPr>
            <a:normAutofit fontScale="92500" lnSpcReduction="20000"/>
          </a:bodyPr>
          <a:lstStyle/>
          <a:p>
            <a:r>
              <a:rPr lang="en-US" dirty="0" smtClean="0"/>
              <a:t>Virtue Ethics </a:t>
            </a:r>
          </a:p>
          <a:p>
            <a:r>
              <a:rPr lang="en-US" dirty="0" smtClean="0"/>
              <a:t>Eugene </a:t>
            </a:r>
            <a:r>
              <a:rPr lang="en-US" dirty="0" err="1" smtClean="0"/>
              <a:t>Moriarity</a:t>
            </a:r>
            <a:r>
              <a:rPr lang="en-US" dirty="0" smtClean="0"/>
              <a:t>, (2008) “Virtue Ethics, Chapter 5” in The Engineering Project, Its Nature, Ethics and Promise,  Penn State Press  </a:t>
            </a:r>
            <a:br>
              <a:rPr lang="en-US" dirty="0" smtClean="0"/>
            </a:b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270242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01387" y="414658"/>
            <a:ext cx="7886700" cy="886159"/>
          </a:xfrm>
        </p:spPr>
        <p:txBody>
          <a:bodyPr>
            <a:normAutofit fontScale="90000"/>
          </a:bodyPr>
          <a:lstStyle/>
          <a:p>
            <a:r>
              <a:rPr lang="en-US" dirty="0" smtClean="0"/>
              <a:t>Ethics Cases: Engineers and Intellectual Property </a:t>
            </a:r>
            <a:endParaRPr lang="en-US" dirty="0"/>
          </a:p>
        </p:txBody>
      </p:sp>
      <p:sp>
        <p:nvSpPr>
          <p:cNvPr id="7" name="Content Placeholder 6"/>
          <p:cNvSpPr>
            <a:spLocks noGrp="1"/>
          </p:cNvSpPr>
          <p:nvPr>
            <p:ph sz="quarter" idx="12"/>
          </p:nvPr>
        </p:nvSpPr>
        <p:spPr>
          <a:xfrm>
            <a:off x="628650" y="2666994"/>
            <a:ext cx="7886700" cy="2310252"/>
          </a:xfrm>
        </p:spPr>
        <p:txBody>
          <a:bodyPr>
            <a:normAutofit lnSpcReduction="10000"/>
          </a:bodyPr>
          <a:lstStyle/>
          <a:p>
            <a:pPr marL="342900" indent="-342900">
              <a:buFont typeface="Arial" panose="020B0604020202020204" pitchFamily="34" charset="0"/>
              <a:buChar char="•"/>
            </a:pPr>
            <a:r>
              <a:rPr lang="en-US" dirty="0" smtClean="0">
                <a:solidFill>
                  <a:srgbClr val="FFFF00"/>
                </a:solidFill>
              </a:rPr>
              <a:t>Objectivity, Honesty and Care </a:t>
            </a:r>
            <a:r>
              <a:rPr lang="en-US" dirty="0" smtClean="0"/>
              <a:t>are basic virtues by which “virtuosity” is analyzed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Overall virtue is weighted average of the basic variables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Application/judgment of the weighting factors is driven by </a:t>
            </a:r>
            <a:r>
              <a:rPr lang="en-US" dirty="0" err="1" smtClean="0">
                <a:solidFill>
                  <a:srgbClr val="FFFF00"/>
                </a:solidFill>
              </a:rPr>
              <a:t>phronesis</a:t>
            </a:r>
            <a:r>
              <a:rPr lang="en-US" dirty="0" smtClean="0">
                <a:solidFill>
                  <a:srgbClr val="FFFF00"/>
                </a:solidFill>
              </a:rPr>
              <a:t> (wisdom</a:t>
            </a:r>
            <a:r>
              <a:rPr lang="en-US" dirty="0" smtClean="0"/>
              <a:t>) of the investigator</a:t>
            </a:r>
            <a:endParaRPr lang="en-US" dirty="0"/>
          </a:p>
        </p:txBody>
      </p:sp>
      <p:sp>
        <p:nvSpPr>
          <p:cNvPr id="8" name="Text Placeholder 7"/>
          <p:cNvSpPr>
            <a:spLocks noGrp="1"/>
          </p:cNvSpPr>
          <p:nvPr>
            <p:ph type="body" sz="quarter" idx="13"/>
          </p:nvPr>
        </p:nvSpPr>
        <p:spPr>
          <a:xfrm>
            <a:off x="628650" y="1628960"/>
            <a:ext cx="7886700" cy="512763"/>
          </a:xfrm>
        </p:spPr>
        <p:txBody>
          <a:bodyPr/>
          <a:lstStyle/>
          <a:p>
            <a:r>
              <a:rPr lang="en-US" dirty="0" smtClean="0"/>
              <a:t>Virtue Ethics (from class 10, 11, 12)</a:t>
            </a:r>
            <a:endParaRPr lang="en-US" dirty="0"/>
          </a:p>
        </p:txBody>
      </p:sp>
      <p:sp>
        <p:nvSpPr>
          <p:cNvPr id="9" name="Text Placeholder 8"/>
          <p:cNvSpPr>
            <a:spLocks noGrp="1"/>
          </p:cNvSpPr>
          <p:nvPr>
            <p:ph type="body" sz="quarter" idx="16"/>
          </p:nvPr>
        </p:nvSpPr>
        <p:spPr/>
        <p:txBody>
          <a:bodyPr/>
          <a:lstStyle/>
          <a:p>
            <a:endParaRPr lang="en-US"/>
          </a:p>
        </p:txBody>
      </p:sp>
      <p:sp>
        <p:nvSpPr>
          <p:cNvPr id="2" name="TextBox 1"/>
          <p:cNvSpPr txBox="1"/>
          <p:nvPr/>
        </p:nvSpPr>
        <p:spPr>
          <a:xfrm>
            <a:off x="820882" y="5154307"/>
            <a:ext cx="7128163" cy="923330"/>
          </a:xfrm>
          <a:prstGeom prst="rect">
            <a:avLst/>
          </a:prstGeom>
          <a:noFill/>
          <a:ln>
            <a:solidFill>
              <a:schemeClr val="bg1"/>
            </a:solidFill>
          </a:ln>
        </p:spPr>
        <p:txBody>
          <a:bodyPr wrap="square" rtlCol="0">
            <a:spAutoFit/>
          </a:bodyPr>
          <a:lstStyle/>
          <a:p>
            <a:pPr algn="ctr"/>
            <a:r>
              <a:rPr lang="en-US" dirty="0" smtClean="0">
                <a:solidFill>
                  <a:prstClr val="white"/>
                </a:solidFill>
              </a:rPr>
              <a:t>YOU will be challenged to be virtuous by Intellectual Property in your engineering career.  Your life and others can be seriously impacted if you do not consider Virtue Ethics at these critical times </a:t>
            </a:r>
            <a:endParaRPr lang="en-US" dirty="0">
              <a:solidFill>
                <a:prstClr val="white"/>
              </a:solidFill>
            </a:endParaRPr>
          </a:p>
        </p:txBody>
      </p:sp>
    </p:spTree>
    <p:extLst>
      <p:ext uri="{BB962C8B-B14F-4D97-AF65-F5344CB8AC3E}">
        <p14:creationId xmlns:p14="http://schemas.microsoft.com/office/powerpoint/2010/main" val="22297242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7886700" cy="885825"/>
          </a:xfrm>
        </p:spPr>
        <p:txBody>
          <a:bodyPr/>
          <a:lstStyle/>
          <a:p>
            <a:r>
              <a:rPr lang="en-US" dirty="0" smtClean="0"/>
              <a:t>Plagiarism and Teams</a:t>
            </a:r>
            <a:endParaRPr lang="en-US" dirty="0"/>
          </a:p>
        </p:txBody>
      </p:sp>
      <p:sp>
        <p:nvSpPr>
          <p:cNvPr id="3" name="Content Placeholder 2"/>
          <p:cNvSpPr>
            <a:spLocks noGrp="1"/>
          </p:cNvSpPr>
          <p:nvPr>
            <p:ph idx="4294967295"/>
          </p:nvPr>
        </p:nvSpPr>
        <p:spPr>
          <a:xfrm>
            <a:off x="0" y="846323"/>
            <a:ext cx="8872538" cy="4541838"/>
          </a:xfrm>
        </p:spPr>
        <p:txBody>
          <a:bodyPr>
            <a:noAutofit/>
          </a:bodyPr>
          <a:lstStyle/>
          <a:p>
            <a:pPr lvl="0"/>
            <a:r>
              <a:rPr lang="en-US" sz="2400" dirty="0" smtClean="0"/>
              <a:t>Pete works for CISCO and is given his first major project from his Manager.  The project is a team effort and </a:t>
            </a:r>
            <a:r>
              <a:rPr lang="en-US" sz="2400" dirty="0" smtClean="0">
                <a:solidFill>
                  <a:srgbClr val="FFFF00"/>
                </a:solidFill>
              </a:rPr>
              <a:t>one </a:t>
            </a:r>
            <a:r>
              <a:rPr lang="en-US" sz="2400" dirty="0">
                <a:solidFill>
                  <a:srgbClr val="FFFF00"/>
                </a:solidFill>
              </a:rPr>
              <a:t>week before the project is due</a:t>
            </a:r>
            <a:r>
              <a:rPr lang="en-US" sz="2400" dirty="0"/>
              <a:t>, Pete finds out that Valeria has chosen to </a:t>
            </a:r>
            <a:r>
              <a:rPr lang="en-US" sz="2400" dirty="0">
                <a:solidFill>
                  <a:srgbClr val="FFFF00"/>
                </a:solidFill>
              </a:rPr>
              <a:t>“copy and paste” </a:t>
            </a:r>
            <a:r>
              <a:rPr lang="en-US" sz="2400" dirty="0" smtClean="0">
                <a:solidFill>
                  <a:srgbClr val="FFFF00"/>
                </a:solidFill>
              </a:rPr>
              <a:t>a majority of her “background and introduction”.  </a:t>
            </a:r>
            <a:r>
              <a:rPr lang="en-US" sz="2400" dirty="0"/>
              <a:t>Pete confronts Valeria and asks her to redo her paper without plagiarizing, but Valeria claims she is too busy .</a:t>
            </a:r>
            <a:r>
              <a:rPr lang="en-US" sz="2400" dirty="0" smtClean="0"/>
              <a:t>  </a:t>
            </a:r>
            <a:r>
              <a:rPr lang="en-US" sz="2400" dirty="0"/>
              <a:t>She assures Pete that </a:t>
            </a:r>
            <a:r>
              <a:rPr lang="en-US" sz="2400" dirty="0" smtClean="0"/>
              <a:t>their </a:t>
            </a:r>
            <a:r>
              <a:rPr lang="en-US" sz="2400" dirty="0" smtClean="0">
                <a:solidFill>
                  <a:srgbClr val="FFFF00"/>
                </a:solidFill>
              </a:rPr>
              <a:t>Manager </a:t>
            </a:r>
            <a:r>
              <a:rPr lang="en-US" sz="2400" dirty="0">
                <a:solidFill>
                  <a:srgbClr val="FFFF00"/>
                </a:solidFill>
              </a:rPr>
              <a:t>will never discover the plagiarism</a:t>
            </a:r>
            <a:r>
              <a:rPr lang="en-US" sz="2400" dirty="0"/>
              <a:t>, and </a:t>
            </a:r>
            <a:r>
              <a:rPr lang="en-US" sz="2400" dirty="0" smtClean="0"/>
              <a:t>that, </a:t>
            </a:r>
            <a:r>
              <a:rPr lang="en-US" sz="2400" dirty="0">
                <a:solidFill>
                  <a:srgbClr val="FFFF00"/>
                </a:solidFill>
              </a:rPr>
              <a:t>if he does, that she will take complete blame for it</a:t>
            </a:r>
            <a:r>
              <a:rPr lang="en-US" sz="2400" dirty="0" smtClean="0">
                <a:solidFill>
                  <a:srgbClr val="FFFF00"/>
                </a:solidFill>
              </a:rPr>
              <a:t>.</a:t>
            </a:r>
          </a:p>
          <a:p>
            <a:pPr lvl="0"/>
            <a:r>
              <a:rPr lang="en-US" sz="2400" dirty="0"/>
              <a:t>Pete finds himself in an extremely </a:t>
            </a:r>
            <a:r>
              <a:rPr lang="en-US" sz="2400" dirty="0">
                <a:solidFill>
                  <a:srgbClr val="FFFF00"/>
                </a:solidFill>
              </a:rPr>
              <a:t>uncomfortable position</a:t>
            </a:r>
            <a:r>
              <a:rPr lang="en-US" sz="2400" dirty="0"/>
              <a:t>.  He feels </a:t>
            </a:r>
            <a:r>
              <a:rPr lang="en-US" sz="2400" dirty="0">
                <a:solidFill>
                  <a:srgbClr val="FFFF00"/>
                </a:solidFill>
              </a:rPr>
              <a:t>partly responsible for the plagiarism</a:t>
            </a:r>
            <a:r>
              <a:rPr lang="en-US" sz="2400" dirty="0">
                <a:solidFill>
                  <a:srgbClr val="FF0000"/>
                </a:solidFill>
              </a:rPr>
              <a:t> </a:t>
            </a:r>
            <a:r>
              <a:rPr lang="en-US" sz="2400" dirty="0" smtClean="0"/>
              <a:t>that he discovered; </a:t>
            </a:r>
            <a:r>
              <a:rPr lang="en-US" sz="2400" dirty="0"/>
              <a:t>however, Valeria claims she will take all of the blame.  </a:t>
            </a:r>
            <a:endParaRPr lang="en-US" sz="2400" dirty="0" smtClean="0"/>
          </a:p>
          <a:p>
            <a:endParaRPr lang="en-US" sz="2800" dirty="0"/>
          </a:p>
        </p:txBody>
      </p:sp>
    </p:spTree>
    <p:extLst>
      <p:ext uri="{BB962C8B-B14F-4D97-AF65-F5344CB8AC3E}">
        <p14:creationId xmlns:p14="http://schemas.microsoft.com/office/powerpoint/2010/main" val="13154820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2450" y="170225"/>
            <a:ext cx="7886700" cy="886159"/>
          </a:xfrm>
        </p:spPr>
        <p:txBody>
          <a:bodyPr/>
          <a:lstStyle/>
          <a:p>
            <a:r>
              <a:rPr lang="en-US" dirty="0" smtClean="0"/>
              <a:t>Virtue Ethics</a:t>
            </a:r>
            <a:endParaRPr lang="en-US" dirty="0"/>
          </a:p>
        </p:txBody>
      </p:sp>
      <p:sp>
        <p:nvSpPr>
          <p:cNvPr id="3" name="Content Placeholder 2"/>
          <p:cNvSpPr>
            <a:spLocks noGrp="1"/>
          </p:cNvSpPr>
          <p:nvPr>
            <p:ph sz="quarter" idx="12"/>
          </p:nvPr>
        </p:nvSpPr>
        <p:spPr>
          <a:xfrm>
            <a:off x="628650" y="968829"/>
            <a:ext cx="7886700" cy="5395026"/>
          </a:xfrm>
        </p:spPr>
        <p:txBody>
          <a:bodyPr/>
          <a:lstStyle/>
          <a:p>
            <a:endParaRPr lang="en-US" dirty="0" smtClean="0"/>
          </a:p>
          <a:p>
            <a:pPr marL="457200" indent="-457200">
              <a:buAutoNum type="arabicPeriod"/>
            </a:pPr>
            <a:r>
              <a:rPr lang="en-US" dirty="0" smtClean="0"/>
              <a:t>Where was </a:t>
            </a:r>
            <a:r>
              <a:rPr lang="en-US" dirty="0" smtClean="0">
                <a:solidFill>
                  <a:srgbClr val="FFFF00"/>
                </a:solidFill>
              </a:rPr>
              <a:t>Objectivity</a:t>
            </a:r>
            <a:r>
              <a:rPr lang="en-US" dirty="0" smtClean="0"/>
              <a:t> Displayed by Pete, Valeria and the Manager?</a:t>
            </a:r>
            <a:endParaRPr lang="en-US" dirty="0"/>
          </a:p>
          <a:p>
            <a:endParaRPr lang="en-US" dirty="0" smtClean="0"/>
          </a:p>
          <a:p>
            <a:endParaRPr lang="en-US" dirty="0"/>
          </a:p>
          <a:p>
            <a:r>
              <a:rPr lang="en-US" dirty="0" smtClean="0"/>
              <a:t>2. Where was </a:t>
            </a:r>
            <a:r>
              <a:rPr lang="en-US" dirty="0" smtClean="0">
                <a:solidFill>
                  <a:srgbClr val="FFFF00"/>
                </a:solidFill>
              </a:rPr>
              <a:t>Honesty</a:t>
            </a:r>
            <a:r>
              <a:rPr lang="en-US" dirty="0" smtClean="0"/>
              <a:t> </a:t>
            </a:r>
            <a:r>
              <a:rPr lang="en-US" dirty="0"/>
              <a:t>d</a:t>
            </a:r>
            <a:r>
              <a:rPr lang="en-US" dirty="0" smtClean="0"/>
              <a:t>isplayed?</a:t>
            </a:r>
          </a:p>
          <a:p>
            <a:pPr marL="457200" indent="-457200">
              <a:buAutoNum type="arabicPeriod"/>
            </a:pPr>
            <a:endParaRPr lang="en-US" dirty="0"/>
          </a:p>
          <a:p>
            <a:endParaRPr lang="en-US" dirty="0"/>
          </a:p>
          <a:p>
            <a:r>
              <a:rPr lang="en-US" dirty="0" smtClean="0"/>
              <a:t>3. What should Peter </a:t>
            </a:r>
            <a:r>
              <a:rPr lang="en-US" dirty="0" smtClean="0">
                <a:solidFill>
                  <a:srgbClr val="FFFF00"/>
                </a:solidFill>
              </a:rPr>
              <a:t>Care</a:t>
            </a:r>
            <a:r>
              <a:rPr lang="en-US" dirty="0" smtClean="0"/>
              <a:t> about?  Multiple answers</a:t>
            </a:r>
          </a:p>
          <a:p>
            <a:pPr marL="457200" indent="-457200">
              <a:buAutoNum type="arabicPeriod"/>
            </a:pPr>
            <a:endParaRPr lang="en-US" dirty="0"/>
          </a:p>
          <a:p>
            <a:pPr marL="457200" indent="-457200">
              <a:buAutoNum type="arabicPeriod"/>
            </a:pPr>
            <a:endParaRPr lang="en-US" dirty="0" smtClean="0"/>
          </a:p>
          <a:p>
            <a:r>
              <a:rPr lang="en-US" dirty="0" smtClean="0"/>
              <a:t>4. What is the </a:t>
            </a:r>
            <a:r>
              <a:rPr lang="en-US" dirty="0" smtClean="0">
                <a:solidFill>
                  <a:srgbClr val="FFFF00"/>
                </a:solidFill>
              </a:rPr>
              <a:t>prudent decision </a:t>
            </a:r>
            <a:r>
              <a:rPr lang="en-US" dirty="0" smtClean="0"/>
              <a:t>for the manager of the group?</a:t>
            </a:r>
          </a:p>
          <a:p>
            <a:pPr marL="457200" indent="-457200">
              <a:buAutoNum type="arabicPeriod"/>
            </a:pPr>
            <a:endParaRPr lang="en-US" dirty="0"/>
          </a:p>
          <a:p>
            <a:pPr marL="457200" indent="-457200">
              <a:buAutoNum type="arabicPeriod"/>
            </a:pPr>
            <a:endParaRPr lang="en-US" dirty="0" smtClean="0"/>
          </a:p>
          <a:p>
            <a:pPr marL="457200" indent="-457200">
              <a:buAutoNum type="arabicPeriod"/>
            </a:pPr>
            <a:endParaRPr lang="en-US" dirty="0"/>
          </a:p>
          <a:p>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040014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hlinkClick r:id="rId2" action="ppaction://hlinkfile"/>
              </a:rPr>
              <a:t>Challenger Disaster</a:t>
            </a:r>
            <a:endParaRPr lang="en-US" dirty="0"/>
          </a:p>
        </p:txBody>
      </p:sp>
      <p:sp>
        <p:nvSpPr>
          <p:cNvPr id="7" name="Content Placeholder 6"/>
          <p:cNvSpPr>
            <a:spLocks noGrp="1"/>
          </p:cNvSpPr>
          <p:nvPr>
            <p:ph sz="quarter" idx="12"/>
          </p:nvPr>
        </p:nvSpPr>
        <p:spPr>
          <a:xfrm>
            <a:off x="628650" y="2088573"/>
            <a:ext cx="7886700" cy="3974770"/>
          </a:xfrm>
        </p:spPr>
        <p:txBody>
          <a:bodyPr>
            <a:normAutofit/>
          </a:bodyPr>
          <a:lstStyle/>
          <a:p>
            <a:r>
              <a:rPr lang="en-US" dirty="0" smtClean="0"/>
              <a:t>-Virtue ethics displayed by some involved </a:t>
            </a:r>
          </a:p>
          <a:p>
            <a:r>
              <a:rPr lang="en-US" dirty="0" smtClean="0"/>
              <a:t>-Ignored by others</a:t>
            </a:r>
          </a:p>
          <a:p>
            <a:endParaRPr lang="en-US" dirty="0"/>
          </a:p>
          <a:p>
            <a:endParaRPr lang="en-US" dirty="0" smtClean="0"/>
          </a:p>
          <a:p>
            <a:r>
              <a:rPr lang="en-US" dirty="0"/>
              <a:t>Background Facts:</a:t>
            </a:r>
          </a:p>
          <a:p>
            <a:r>
              <a:rPr lang="en-US" dirty="0"/>
              <a:t>-Launch originally scheduled for Jan 22, 1986, and was delayed 4 times due to multiple issues</a:t>
            </a:r>
          </a:p>
          <a:p>
            <a:r>
              <a:rPr lang="en-US" dirty="0"/>
              <a:t>-7 crew members all killed in explosion</a:t>
            </a:r>
          </a:p>
          <a:p>
            <a:r>
              <a:rPr lang="en-US" dirty="0"/>
              <a:t>-Root cause determined to be O-ring failure on the solid rocket booster build by Morton Thiokol</a:t>
            </a:r>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848070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11819</TotalTime>
  <Words>2140</Words>
  <Application>Microsoft Office PowerPoint</Application>
  <PresentationFormat>On-screen Show (4:3)</PresentationFormat>
  <Paragraphs>389</Paragraphs>
  <Slides>37</Slides>
  <Notes>0</Notes>
  <HiddenSlides>0</HiddenSlides>
  <MMClips>0</MMClips>
  <ScaleCrop>false</ScaleCrop>
  <HeadingPairs>
    <vt:vector size="6" baseType="variant">
      <vt:variant>
        <vt:lpstr>Fonts Used</vt:lpstr>
      </vt:variant>
      <vt:variant>
        <vt:i4>7</vt:i4>
      </vt:variant>
      <vt:variant>
        <vt:lpstr>Theme</vt:lpstr>
      </vt:variant>
      <vt:variant>
        <vt:i4>11</vt:i4>
      </vt:variant>
      <vt:variant>
        <vt:lpstr>Slide Titles</vt:lpstr>
      </vt:variant>
      <vt:variant>
        <vt:i4>37</vt:i4>
      </vt:variant>
    </vt:vector>
  </HeadingPairs>
  <TitlesOfParts>
    <vt:vector size="55" baseType="lpstr">
      <vt:lpstr>Arial</vt:lpstr>
      <vt:lpstr>SJSU Spartan Bold</vt:lpstr>
      <vt:lpstr>Calibri</vt:lpstr>
      <vt:lpstr>SJSU Spartan Regular</vt:lpstr>
      <vt:lpstr>Helvetica Neue</vt:lpstr>
      <vt:lpstr>inherit</vt:lpstr>
      <vt:lpstr>Wingdings</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2_Blue Content Slides</vt:lpstr>
      <vt:lpstr>EE 295</vt:lpstr>
      <vt:lpstr>PowerPoint Presentation</vt:lpstr>
      <vt:lpstr>Makeup Class for Missed Sep 24, 2019 Session</vt:lpstr>
      <vt:lpstr>Issues and Reminders (Just a courtesy, not a requirement for lecturer to remind you)</vt:lpstr>
      <vt:lpstr>PowerPoint Presentation</vt:lpstr>
      <vt:lpstr>Ethics Cases: Engineers and Intellectual Property </vt:lpstr>
      <vt:lpstr>Plagiarism and Teams</vt:lpstr>
      <vt:lpstr>Virtue Ethics</vt:lpstr>
      <vt:lpstr>Challenger Disaster</vt:lpstr>
      <vt:lpstr>PowerPoint Presentation</vt:lpstr>
      <vt:lpstr>Fair Warning</vt:lpstr>
      <vt:lpstr>Feedback on  Blockchain</vt:lpstr>
      <vt:lpstr>Semester Major Items…..(subject to modification)</vt:lpstr>
      <vt:lpstr>A Step Closer to Midterm</vt:lpstr>
      <vt:lpstr>Feedback on Midterm Research</vt:lpstr>
      <vt:lpstr>Paragraphs Have One Topic</vt:lpstr>
      <vt:lpstr>First 5 page Proposal A Concise version  of a Business Plan      </vt:lpstr>
      <vt:lpstr>Midterm: First Draft </vt:lpstr>
      <vt:lpstr>Peer Review</vt:lpstr>
      <vt:lpstr>Midterm: First 5 Page Report </vt:lpstr>
      <vt:lpstr>Class Exercise 3.14</vt:lpstr>
      <vt:lpstr>Midterm Paper Rubric</vt:lpstr>
      <vt:lpstr>2nd &amp; 3rd Five Page Reports (Final Paper): Initial Input</vt:lpstr>
      <vt:lpstr>Oct 3 Final Topic Assignment (Expanded Midterm Paper)</vt:lpstr>
      <vt:lpstr>Research Paper Topic </vt:lpstr>
      <vt:lpstr>Final Paper Topic Items</vt:lpstr>
      <vt:lpstr>PowerPoint Presentation</vt:lpstr>
      <vt:lpstr>Citations</vt:lpstr>
      <vt:lpstr>IEEE Author Center</vt:lpstr>
      <vt:lpstr>IEEE Citations</vt:lpstr>
      <vt:lpstr>IEEE Citations</vt:lpstr>
      <vt:lpstr>IEEE Citations</vt:lpstr>
      <vt:lpstr>Addendum to Online Citations: Include “Accessed” Date</vt:lpstr>
      <vt:lpstr>The Final Report (10 pages past the Midterm)</vt:lpstr>
      <vt:lpstr>Midterm: First 5 Page Report </vt:lpstr>
      <vt:lpstr>The Final Report </vt:lpstr>
      <vt:lpstr>Final Research Report Options </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221</cp:revision>
  <cp:lastPrinted>2019-03-07T22:22:01Z</cp:lastPrinted>
  <dcterms:created xsi:type="dcterms:W3CDTF">2017-08-23T13:02:48Z</dcterms:created>
  <dcterms:modified xsi:type="dcterms:W3CDTF">2019-10-09T02:11:46Z</dcterms:modified>
</cp:coreProperties>
</file>